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9"/>
  </p:notesMasterIdLst>
  <p:sldIdLst>
    <p:sldId id="256" r:id="rId2"/>
    <p:sldId id="257" r:id="rId3"/>
    <p:sldId id="258" r:id="rId4"/>
    <p:sldId id="291" r:id="rId5"/>
    <p:sldId id="292" r:id="rId6"/>
    <p:sldId id="260" r:id="rId7"/>
    <p:sldId id="261" r:id="rId8"/>
    <p:sldId id="262" r:id="rId9"/>
    <p:sldId id="263" r:id="rId10"/>
    <p:sldId id="264" r:id="rId11"/>
    <p:sldId id="265" r:id="rId12"/>
    <p:sldId id="266" r:id="rId13"/>
    <p:sldId id="267" r:id="rId14"/>
    <p:sldId id="295" r:id="rId15"/>
    <p:sldId id="293" r:id="rId16"/>
    <p:sldId id="297" r:id="rId17"/>
    <p:sldId id="294" r:id="rId18"/>
    <p:sldId id="271" r:id="rId19"/>
    <p:sldId id="273" r:id="rId20"/>
    <p:sldId id="274" r:id="rId21"/>
    <p:sldId id="275" r:id="rId22"/>
    <p:sldId id="276" r:id="rId23"/>
    <p:sldId id="278" r:id="rId24"/>
    <p:sldId id="298" r:id="rId25"/>
    <p:sldId id="301" r:id="rId26"/>
    <p:sldId id="302" r:id="rId27"/>
    <p:sldId id="303" r:id="rId28"/>
  </p:sldIdLst>
  <p:sldSz cx="9144000" cy="5143500" type="screen16x9"/>
  <p:notesSz cx="6858000" cy="9144000"/>
  <p:embeddedFontLst>
    <p:embeddedFont>
      <p:font typeface="Nunito Light" pitchFamily="2" charset="0"/>
      <p:regular r:id="rId30"/>
      <p:italic r:id="rId31"/>
    </p:embeddedFont>
    <p:embeddedFont>
      <p:font typeface="Quantico" panose="020B060402020202020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Source Code Pro" panose="020B0509030403020204" pitchFamily="49"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886F8C5-96B8-4116-A6EE-3A4428BBB83A}">
          <p14:sldIdLst>
            <p14:sldId id="256"/>
            <p14:sldId id="257"/>
            <p14:sldId id="258"/>
            <p14:sldId id="291"/>
            <p14:sldId id="292"/>
            <p14:sldId id="260"/>
            <p14:sldId id="261"/>
            <p14:sldId id="262"/>
            <p14:sldId id="263"/>
          </p14:sldIdLst>
        </p14:section>
        <p14:section name="Untitled Section" id="{54657693-430F-4881-A31D-D83F2085E6B2}">
          <p14:sldIdLst>
            <p14:sldId id="264"/>
            <p14:sldId id="265"/>
            <p14:sldId id="266"/>
            <p14:sldId id="267"/>
            <p14:sldId id="295"/>
            <p14:sldId id="293"/>
            <p14:sldId id="297"/>
            <p14:sldId id="294"/>
            <p14:sldId id="271"/>
            <p14:sldId id="273"/>
            <p14:sldId id="274"/>
            <p14:sldId id="275"/>
            <p14:sldId id="276"/>
            <p14:sldId id="278"/>
            <p14:sldId id="298"/>
            <p14:sldId id="301"/>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F9A88"/>
    <a:srgbClr val="002060"/>
    <a:srgbClr val="BC1142"/>
    <a:srgbClr val="70A628"/>
    <a:srgbClr val="41D0FD"/>
    <a:srgbClr val="2D323C"/>
    <a:srgbClr val="2572B3"/>
    <a:srgbClr val="FBCB15"/>
    <a:srgbClr val="FCC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6CB407-937C-4BE8-9F20-F837303241FC}">
  <a:tblStyle styleId="{186CB407-937C-4BE8-9F20-F837303241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69" autoAdjust="0"/>
  </p:normalViewPr>
  <p:slideViewPr>
    <p:cSldViewPr snapToGrid="0">
      <p:cViewPr>
        <p:scale>
          <a:sx n="100" d="100"/>
          <a:sy n="100" d="100"/>
        </p:scale>
        <p:origin x="1914" y="798"/>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d94438ed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d94438e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5d94438ed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d94438ed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5d94438ed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5d94438ed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d94438ed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5d94438ed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94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5d94438ed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5d94438ed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07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075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5d94438ed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5d94438ed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647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5d94438ed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5d94438ed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5d94438ed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5d94438ed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5d94438ed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25d94438ed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25d94438ed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25d94438ed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5d94438ed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5d94438ed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5d94438ed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5d94438ed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5d94438ed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5d94438ed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285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5d94438ed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5d94438ed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514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5d94438ed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5d94438ed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384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5d94438ed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5d94438ed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857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684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794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5c431c3091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5c431c3091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5d94438ed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5d94438ed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431c309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431c309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 y="0"/>
            <a:ext cx="91440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062200" y="1289175"/>
            <a:ext cx="5019600" cy="18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050100" y="3617700"/>
            <a:ext cx="3043800" cy="71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3030250" y="1291525"/>
            <a:ext cx="4711500" cy="1198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4173275" y="3581850"/>
            <a:ext cx="3169800" cy="67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64" name="Google Shape;64;p11"/>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5" name="Google Shape;65;p11"/>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86988" y="1906688"/>
            <a:ext cx="3943500" cy="11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731913" y="1906688"/>
            <a:ext cx="2225100" cy="1115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6" name="Google Shape;16;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7" name="Google Shape;17;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1" name="Google Shape;21;p4"/>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 name="Google Shape;22;p4"/>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grpSp>
        <p:nvGrpSpPr>
          <p:cNvPr id="24" name="Google Shape;24;p5"/>
          <p:cNvGrpSpPr/>
          <p:nvPr/>
        </p:nvGrpSpPr>
        <p:grpSpPr>
          <a:xfrm>
            <a:off x="396500" y="170424"/>
            <a:ext cx="8360126" cy="4398447"/>
            <a:chOff x="1054783" y="1029605"/>
            <a:chExt cx="7587010" cy="3902100"/>
          </a:xfrm>
        </p:grpSpPr>
        <p:sp>
          <p:nvSpPr>
            <p:cNvPr id="25" name="Google Shape;25;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0" name="Google Shape;30;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1" name="Google Shape;31;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2" name="Google Shape;32;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grpSp>
        <p:nvGrpSpPr>
          <p:cNvPr id="36" name="Google Shape;36;p7"/>
          <p:cNvGrpSpPr/>
          <p:nvPr/>
        </p:nvGrpSpPr>
        <p:grpSpPr>
          <a:xfrm>
            <a:off x="396500" y="170424"/>
            <a:ext cx="8360126" cy="4398447"/>
            <a:chOff x="1054783" y="1029605"/>
            <a:chExt cx="7587010" cy="3902100"/>
          </a:xfrm>
        </p:grpSpPr>
        <p:sp>
          <p:nvSpPr>
            <p:cNvPr id="37" name="Google Shape;37;p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7"/>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0" name="Google Shape;40;p7"/>
          <p:cNvSpPr txBox="1">
            <a:spLocks noGrp="1"/>
          </p:cNvSpPr>
          <p:nvPr>
            <p:ph type="body" idx="1"/>
          </p:nvPr>
        </p:nvSpPr>
        <p:spPr>
          <a:xfrm>
            <a:off x="720000" y="1244275"/>
            <a:ext cx="3692400" cy="2955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4"/>
              </a:buClr>
              <a:buSzPts val="1200"/>
              <a:buAutoNum type="arabicPeriod"/>
              <a:defRPr/>
            </a:lvl1pPr>
            <a:lvl2pPr marL="914400" lvl="1" indent="-304800" rtl="0">
              <a:spcBef>
                <a:spcPts val="0"/>
              </a:spcBef>
              <a:spcAft>
                <a:spcPts val="0"/>
              </a:spcAft>
              <a:buClr>
                <a:srgbClr val="E76A28"/>
              </a:buClr>
              <a:buSzPts val="1200"/>
              <a:buFont typeface="Nunito Light"/>
              <a:buAutoNum type="alphaLcPeriod"/>
              <a:defRPr/>
            </a:lvl2pPr>
            <a:lvl3pPr marL="1371600" lvl="2" indent="-304800" rtl="0">
              <a:spcBef>
                <a:spcPts val="0"/>
              </a:spcBef>
              <a:spcAft>
                <a:spcPts val="0"/>
              </a:spcAft>
              <a:buClr>
                <a:srgbClr val="E76A28"/>
              </a:buClr>
              <a:buSzPts val="1200"/>
              <a:buFont typeface="Nunito Light"/>
              <a:buAutoNum type="romanLcPeriod"/>
              <a:defRPr/>
            </a:lvl3pPr>
            <a:lvl4pPr marL="1828800" lvl="3" indent="-304800" rtl="0">
              <a:spcBef>
                <a:spcPts val="0"/>
              </a:spcBef>
              <a:spcAft>
                <a:spcPts val="0"/>
              </a:spcAft>
              <a:buClr>
                <a:srgbClr val="E76A28"/>
              </a:buClr>
              <a:buSzPts val="1200"/>
              <a:buFont typeface="Nunito Light"/>
              <a:buAutoNum type="arabicPeriod"/>
              <a:defRPr/>
            </a:lvl4pPr>
            <a:lvl5pPr marL="2286000" lvl="4" indent="-304800" rtl="0">
              <a:spcBef>
                <a:spcPts val="0"/>
              </a:spcBef>
              <a:spcAft>
                <a:spcPts val="0"/>
              </a:spcAft>
              <a:buClr>
                <a:srgbClr val="E76A28"/>
              </a:buClr>
              <a:buSzPts val="1200"/>
              <a:buFont typeface="Nunito Light"/>
              <a:buAutoNum type="alphaLcPeriod"/>
              <a:defRPr/>
            </a:lvl5pPr>
            <a:lvl6pPr marL="2743200" lvl="5" indent="-304800" rtl="0">
              <a:spcBef>
                <a:spcPts val="0"/>
              </a:spcBef>
              <a:spcAft>
                <a:spcPts val="0"/>
              </a:spcAft>
              <a:buClr>
                <a:srgbClr val="999999"/>
              </a:buClr>
              <a:buSzPts val="1200"/>
              <a:buFont typeface="Nunito Light"/>
              <a:buAutoNum type="romanLcPeriod"/>
              <a:defRPr/>
            </a:lvl6pPr>
            <a:lvl7pPr marL="3200400" lvl="6" indent="-304800" rtl="0">
              <a:spcBef>
                <a:spcPts val="0"/>
              </a:spcBef>
              <a:spcAft>
                <a:spcPts val="0"/>
              </a:spcAft>
              <a:buClr>
                <a:srgbClr val="999999"/>
              </a:buClr>
              <a:buSzPts val="1200"/>
              <a:buFont typeface="Nunito Light"/>
              <a:buAutoNum type="arabicPeriod"/>
              <a:defRPr/>
            </a:lvl7pPr>
            <a:lvl8pPr marL="3657600" lvl="7" indent="-304800" rtl="0">
              <a:spcBef>
                <a:spcPts val="0"/>
              </a:spcBef>
              <a:spcAft>
                <a:spcPts val="0"/>
              </a:spcAft>
              <a:buClr>
                <a:srgbClr val="999999"/>
              </a:buClr>
              <a:buSzPts val="1200"/>
              <a:buFont typeface="Nunito Light"/>
              <a:buAutoNum type="alphaLcPeriod"/>
              <a:defRPr/>
            </a:lvl8pPr>
            <a:lvl9pPr marL="4114800" lvl="8" indent="-304800" rtl="0">
              <a:spcBef>
                <a:spcPts val="0"/>
              </a:spcBef>
              <a:spcAft>
                <a:spcPts val="0"/>
              </a:spcAft>
              <a:buClr>
                <a:srgbClr val="999999"/>
              </a:buClr>
              <a:buSzPts val="1200"/>
              <a:buFont typeface="Nunito Light"/>
              <a:buAutoNum type="romanLcPeriod"/>
              <a:defRPr/>
            </a:lvl9pPr>
          </a:lstStyle>
          <a:p>
            <a:endParaRPr/>
          </a:p>
        </p:txBody>
      </p:sp>
      <p:sp>
        <p:nvSpPr>
          <p:cNvPr id="41" name="Google Shape;41;p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grpSp>
        <p:nvGrpSpPr>
          <p:cNvPr id="43" name="Google Shape;43;p8"/>
          <p:cNvGrpSpPr/>
          <p:nvPr/>
        </p:nvGrpSpPr>
        <p:grpSpPr>
          <a:xfrm>
            <a:off x="396500" y="170424"/>
            <a:ext cx="8360126" cy="4398447"/>
            <a:chOff x="1054783" y="1029605"/>
            <a:chExt cx="7587010" cy="3902100"/>
          </a:xfrm>
        </p:grpSpPr>
        <p:sp>
          <p:nvSpPr>
            <p:cNvPr id="44" name="Google Shape;44;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47" name="Google Shape;47;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grpSp>
        <p:nvGrpSpPr>
          <p:cNvPr id="49" name="Google Shape;49;p9"/>
          <p:cNvGrpSpPr/>
          <p:nvPr/>
        </p:nvGrpSpPr>
        <p:grpSpPr>
          <a:xfrm>
            <a:off x="396500" y="170424"/>
            <a:ext cx="8360126" cy="4398447"/>
            <a:chOff x="1054783" y="1029605"/>
            <a:chExt cx="7587010" cy="3902100"/>
          </a:xfrm>
        </p:grpSpPr>
        <p:sp>
          <p:nvSpPr>
            <p:cNvPr id="50" name="Google Shape;50;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3" name="Google Shape;53;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grpSp>
        <p:nvGrpSpPr>
          <p:cNvPr id="56" name="Google Shape;56;p10"/>
          <p:cNvGrpSpPr/>
          <p:nvPr/>
        </p:nvGrpSpPr>
        <p:grpSpPr>
          <a:xfrm>
            <a:off x="396500" y="170424"/>
            <a:ext cx="8360126" cy="4398447"/>
            <a:chOff x="1054783" y="1029605"/>
            <a:chExt cx="7587010" cy="3902100"/>
          </a:xfrm>
        </p:grpSpPr>
        <p:sp>
          <p:nvSpPr>
            <p:cNvPr id="57" name="Google Shape;57;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0" name="Google Shape;60;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hyperlink" Target="https://www.youtube.com/channel/UCfYfK0tzHZTpNFrc_NDKfT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s://cs50.harvard.edu/python/202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www.youtube.com/@RivaanRanawat/video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3.xml"/><Relationship Id="rId16" Type="http://schemas.openxmlformats.org/officeDocument/2006/relationships/image" Target="../media/image14.svg"/><Relationship Id="rId1" Type="http://schemas.openxmlformats.org/officeDocument/2006/relationships/slideLayout" Target="../slideLayouts/slideLayout5.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www.raspberrypi.com/products/raspberry-pi-4-model-b/" TargetMode="Externa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grpSp>
        <p:nvGrpSpPr>
          <p:cNvPr id="76" name="Google Shape;76;p15"/>
          <p:cNvGrpSpPr/>
          <p:nvPr/>
        </p:nvGrpSpPr>
        <p:grpSpPr>
          <a:xfrm>
            <a:off x="1282950" y="650425"/>
            <a:ext cx="6578100" cy="3438300"/>
            <a:chOff x="772525" y="726625"/>
            <a:chExt cx="6578100" cy="3438300"/>
          </a:xfrm>
        </p:grpSpPr>
        <p:sp>
          <p:nvSpPr>
            <p:cNvPr id="77" name="Google Shape;77;p15"/>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5"/>
          <p:cNvGrpSpPr/>
          <p:nvPr/>
        </p:nvGrpSpPr>
        <p:grpSpPr>
          <a:xfrm>
            <a:off x="2848350" y="3365325"/>
            <a:ext cx="3447300" cy="962400"/>
            <a:chOff x="4924175" y="3441525"/>
            <a:chExt cx="3447300" cy="962400"/>
          </a:xfrm>
        </p:grpSpPr>
        <p:sp>
          <p:nvSpPr>
            <p:cNvPr id="80" name="Google Shape;80;p15"/>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oogle Shape;82;p15"/>
          <p:cNvSpPr txBox="1"/>
          <p:nvPr/>
        </p:nvSpPr>
        <p:spPr>
          <a:xfrm>
            <a:off x="1516490" y="1698650"/>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dirty="0">
                <a:solidFill>
                  <a:srgbClr val="E81981"/>
                </a:solidFill>
                <a:latin typeface="Quantico"/>
                <a:ea typeface="Quantico"/>
                <a:cs typeface="Quantico"/>
                <a:sym typeface="Quantico"/>
              </a:rPr>
              <a:t>&lt;/</a:t>
            </a:r>
            <a:endParaRPr sz="3600" dirty="0">
              <a:solidFill>
                <a:srgbClr val="E81981"/>
              </a:solidFill>
              <a:latin typeface="Quantico"/>
              <a:ea typeface="Quantico"/>
              <a:cs typeface="Quantico"/>
              <a:sym typeface="Quantico"/>
            </a:endParaRPr>
          </a:p>
        </p:txBody>
      </p:sp>
      <p:sp>
        <p:nvSpPr>
          <p:cNvPr id="83" name="Google Shape;83;p15"/>
          <p:cNvSpPr txBox="1"/>
          <p:nvPr/>
        </p:nvSpPr>
        <p:spPr>
          <a:xfrm>
            <a:off x="6925595" y="2448111"/>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dirty="0">
                <a:solidFill>
                  <a:schemeClr val="dk1"/>
                </a:solidFill>
                <a:latin typeface="Quantico"/>
                <a:ea typeface="Quantico"/>
                <a:cs typeface="Quantico"/>
                <a:sym typeface="Quantico"/>
              </a:rPr>
              <a:t>/&gt;</a:t>
            </a:r>
            <a:endParaRPr sz="3600" dirty="0">
              <a:solidFill>
                <a:schemeClr val="dk1"/>
              </a:solidFill>
              <a:latin typeface="Quantico"/>
              <a:ea typeface="Quantico"/>
              <a:cs typeface="Quantico"/>
              <a:sym typeface="Quantico"/>
            </a:endParaRPr>
          </a:p>
        </p:txBody>
      </p:sp>
      <p:sp>
        <p:nvSpPr>
          <p:cNvPr id="84" name="Google Shape;84;p15"/>
          <p:cNvSpPr txBox="1">
            <a:spLocks noGrp="1"/>
          </p:cNvSpPr>
          <p:nvPr>
            <p:ph type="ctrTitle"/>
          </p:nvPr>
        </p:nvSpPr>
        <p:spPr>
          <a:xfrm>
            <a:off x="2059467" y="1498587"/>
            <a:ext cx="5019600" cy="15564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Smart Door Lock Project</a:t>
            </a:r>
            <a:endParaRPr sz="4400" dirty="0">
              <a:solidFill>
                <a:schemeClr val="accent2"/>
              </a:solidFill>
            </a:endParaRPr>
          </a:p>
        </p:txBody>
      </p:sp>
      <p:sp>
        <p:nvSpPr>
          <p:cNvPr id="85" name="Google Shape;85;p15"/>
          <p:cNvSpPr txBox="1">
            <a:spLocks noGrp="1"/>
          </p:cNvSpPr>
          <p:nvPr>
            <p:ph type="subTitle" idx="1"/>
          </p:nvPr>
        </p:nvSpPr>
        <p:spPr>
          <a:xfrm>
            <a:off x="3050100" y="3617700"/>
            <a:ext cx="3043800" cy="7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Here is The Summary of T</a:t>
            </a:r>
            <a:r>
              <a:rPr lang="en-US" dirty="0"/>
              <a:t>h</a:t>
            </a:r>
            <a:r>
              <a:rPr lang="en" dirty="0"/>
              <a:t>e Project</a:t>
            </a:r>
            <a:endParaRPr dirty="0"/>
          </a:p>
        </p:txBody>
      </p:sp>
      <p:grpSp>
        <p:nvGrpSpPr>
          <p:cNvPr id="86" name="Google Shape;86;p15"/>
          <p:cNvGrpSpPr/>
          <p:nvPr/>
        </p:nvGrpSpPr>
        <p:grpSpPr>
          <a:xfrm>
            <a:off x="488525" y="3098476"/>
            <a:ext cx="1864800" cy="718498"/>
            <a:chOff x="488525" y="3093501"/>
            <a:chExt cx="1864800" cy="718498"/>
          </a:xfrm>
        </p:grpSpPr>
        <p:grpSp>
          <p:nvGrpSpPr>
            <p:cNvPr id="87" name="Google Shape;87;p15"/>
            <p:cNvGrpSpPr/>
            <p:nvPr/>
          </p:nvGrpSpPr>
          <p:grpSpPr>
            <a:xfrm>
              <a:off x="488525" y="3093501"/>
              <a:ext cx="1864800" cy="718498"/>
              <a:chOff x="488525" y="3093501"/>
              <a:chExt cx="1864800" cy="718498"/>
            </a:xfrm>
          </p:grpSpPr>
          <p:sp>
            <p:nvSpPr>
              <p:cNvPr id="88" name="Google Shape;88;p15"/>
              <p:cNvSpPr/>
              <p:nvPr/>
            </p:nvSpPr>
            <p:spPr>
              <a:xfrm>
                <a:off x="488525" y="3348799"/>
                <a:ext cx="1864800" cy="4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488525" y="3093501"/>
                <a:ext cx="18648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90;p15"/>
            <p:cNvGrpSpPr/>
            <p:nvPr/>
          </p:nvGrpSpPr>
          <p:grpSpPr>
            <a:xfrm>
              <a:off x="693113" y="3432625"/>
              <a:ext cx="1455642" cy="295547"/>
              <a:chOff x="704072" y="2828928"/>
              <a:chExt cx="1455642" cy="295547"/>
            </a:xfrm>
          </p:grpSpPr>
          <p:sp>
            <p:nvSpPr>
              <p:cNvPr id="91" name="Google Shape;91;p15"/>
              <p:cNvSpPr/>
              <p:nvPr/>
            </p:nvSpPr>
            <p:spPr>
              <a:xfrm>
                <a:off x="704072" y="2828928"/>
                <a:ext cx="295547" cy="295547"/>
              </a:xfrm>
              <a:custGeom>
                <a:avLst/>
                <a:gdLst/>
                <a:ahLst/>
                <a:cxnLst/>
                <a:rect l="l" t="t" r="r" b="b"/>
                <a:pathLst>
                  <a:path w="3170" h="3170" extrusionOk="0">
                    <a:moveTo>
                      <a:pt x="701" y="1"/>
                    </a:moveTo>
                    <a:cubicBezTo>
                      <a:pt x="301" y="1"/>
                      <a:pt x="1" y="334"/>
                      <a:pt x="1" y="701"/>
                    </a:cubicBezTo>
                    <a:lnTo>
                      <a:pt x="1" y="2436"/>
                    </a:lnTo>
                    <a:cubicBezTo>
                      <a:pt x="1" y="2869"/>
                      <a:pt x="334" y="3169"/>
                      <a:pt x="701" y="3169"/>
                    </a:cubicBezTo>
                    <a:lnTo>
                      <a:pt x="2469" y="3169"/>
                    </a:lnTo>
                    <a:cubicBezTo>
                      <a:pt x="2870" y="3169"/>
                      <a:pt x="3170" y="2836"/>
                      <a:pt x="3170" y="2436"/>
                    </a:cubicBezTo>
                    <a:lnTo>
                      <a:pt x="3170" y="701"/>
                    </a:lnTo>
                    <a:cubicBezTo>
                      <a:pt x="3170" y="267"/>
                      <a:pt x="2836" y="1"/>
                      <a:pt x="2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1095931" y="2922255"/>
                <a:ext cx="1063783" cy="21816"/>
              </a:xfrm>
              <a:custGeom>
                <a:avLst/>
                <a:gdLst/>
                <a:ahLst/>
                <a:cxnLst/>
                <a:rect l="l" t="t" r="r" b="b"/>
                <a:pathLst>
                  <a:path w="11410" h="234" extrusionOk="0">
                    <a:moveTo>
                      <a:pt x="134" y="0"/>
                    </a:moveTo>
                    <a:cubicBezTo>
                      <a:pt x="68" y="0"/>
                      <a:pt x="1" y="34"/>
                      <a:pt x="1" y="100"/>
                    </a:cubicBezTo>
                    <a:cubicBezTo>
                      <a:pt x="1" y="200"/>
                      <a:pt x="68" y="234"/>
                      <a:pt x="134" y="234"/>
                    </a:cubicBezTo>
                    <a:lnTo>
                      <a:pt x="11276" y="234"/>
                    </a:lnTo>
                    <a:cubicBezTo>
                      <a:pt x="11342" y="234"/>
                      <a:pt x="11409" y="200"/>
                      <a:pt x="11409" y="100"/>
                    </a:cubicBezTo>
                    <a:cubicBezTo>
                      <a:pt x="11409" y="34"/>
                      <a:pt x="11309" y="0"/>
                      <a:pt x="11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095931" y="3003088"/>
                <a:ext cx="684327" cy="21910"/>
              </a:xfrm>
              <a:custGeom>
                <a:avLst/>
                <a:gdLst/>
                <a:ahLst/>
                <a:cxnLst/>
                <a:rect l="l" t="t" r="r" b="b"/>
                <a:pathLst>
                  <a:path w="7340" h="235" extrusionOk="0">
                    <a:moveTo>
                      <a:pt x="134" y="1"/>
                    </a:moveTo>
                    <a:cubicBezTo>
                      <a:pt x="68" y="1"/>
                      <a:pt x="1" y="34"/>
                      <a:pt x="1" y="134"/>
                    </a:cubicBezTo>
                    <a:cubicBezTo>
                      <a:pt x="1" y="201"/>
                      <a:pt x="68" y="234"/>
                      <a:pt x="134" y="234"/>
                    </a:cubicBezTo>
                    <a:lnTo>
                      <a:pt x="7239" y="234"/>
                    </a:lnTo>
                    <a:cubicBezTo>
                      <a:pt x="7306" y="234"/>
                      <a:pt x="7339" y="201"/>
                      <a:pt x="7339" y="134"/>
                    </a:cubicBezTo>
                    <a:cubicBezTo>
                      <a:pt x="7339" y="67"/>
                      <a:pt x="7273" y="1"/>
                      <a:pt x="7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5"/>
            <p:cNvGrpSpPr/>
            <p:nvPr/>
          </p:nvGrpSpPr>
          <p:grpSpPr>
            <a:xfrm>
              <a:off x="1892128" y="3177685"/>
              <a:ext cx="361833" cy="86930"/>
              <a:chOff x="2513203" y="3027163"/>
              <a:chExt cx="361833" cy="86930"/>
            </a:xfrm>
          </p:grpSpPr>
          <p:sp>
            <p:nvSpPr>
              <p:cNvPr id="95" name="Google Shape;95;p15"/>
              <p:cNvSpPr/>
              <p:nvPr/>
            </p:nvSpPr>
            <p:spPr>
              <a:xfrm>
                <a:off x="2513203" y="3027163"/>
                <a:ext cx="88213" cy="86930"/>
              </a:xfrm>
              <a:custGeom>
                <a:avLst/>
                <a:gdLst/>
                <a:ahLst/>
                <a:cxnLst/>
                <a:rect l="l" t="t" r="r" b="b"/>
                <a:pathLst>
                  <a:path w="2269" h="2236" extrusionOk="0">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650635" y="3027163"/>
                <a:ext cx="88252" cy="86930"/>
              </a:xfrm>
              <a:custGeom>
                <a:avLst/>
                <a:gdLst/>
                <a:ahLst/>
                <a:cxnLst/>
                <a:rect l="l" t="t" r="r" b="b"/>
                <a:pathLst>
                  <a:path w="2270" h="2236" extrusionOk="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786822" y="3027163"/>
                <a:ext cx="88213" cy="86930"/>
              </a:xfrm>
              <a:custGeom>
                <a:avLst/>
                <a:gdLst/>
                <a:ahLst/>
                <a:cxnLst/>
                <a:rect l="l" t="t" r="r" b="b"/>
                <a:pathLst>
                  <a:path w="2269" h="2236" extrusionOk="0">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95;p15">
            <a:extLst>
              <a:ext uri="{FF2B5EF4-FFF2-40B4-BE49-F238E27FC236}">
                <a16:creationId xmlns:a16="http://schemas.microsoft.com/office/drawing/2014/main" id="{CAF3941F-0BAF-E3D5-C6B9-DACFC86D4A2C}"/>
              </a:ext>
            </a:extLst>
          </p:cNvPr>
          <p:cNvSpPr/>
          <p:nvPr/>
        </p:nvSpPr>
        <p:spPr>
          <a:xfrm>
            <a:off x="7402811" y="738698"/>
            <a:ext cx="88213" cy="86930"/>
          </a:xfrm>
          <a:custGeom>
            <a:avLst/>
            <a:gdLst/>
            <a:ahLst/>
            <a:cxnLst/>
            <a:rect l="l" t="t" r="r" b="b"/>
            <a:pathLst>
              <a:path w="2269" h="2236" extrusionOk="0">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6;p15">
            <a:extLst>
              <a:ext uri="{FF2B5EF4-FFF2-40B4-BE49-F238E27FC236}">
                <a16:creationId xmlns:a16="http://schemas.microsoft.com/office/drawing/2014/main" id="{9D0F754D-7989-CDFA-4BFA-A87CDC038274}"/>
              </a:ext>
            </a:extLst>
          </p:cNvPr>
          <p:cNvSpPr/>
          <p:nvPr/>
        </p:nvSpPr>
        <p:spPr>
          <a:xfrm>
            <a:off x="7540243" y="738698"/>
            <a:ext cx="88252" cy="86930"/>
          </a:xfrm>
          <a:custGeom>
            <a:avLst/>
            <a:gdLst/>
            <a:ahLst/>
            <a:cxnLst/>
            <a:rect l="l" t="t" r="r" b="b"/>
            <a:pathLst>
              <a:path w="2270" h="2236" extrusionOk="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p15">
            <a:extLst>
              <a:ext uri="{FF2B5EF4-FFF2-40B4-BE49-F238E27FC236}">
                <a16:creationId xmlns:a16="http://schemas.microsoft.com/office/drawing/2014/main" id="{BB780032-2432-9124-20C3-247C4713AF56}"/>
              </a:ext>
            </a:extLst>
          </p:cNvPr>
          <p:cNvSpPr/>
          <p:nvPr/>
        </p:nvSpPr>
        <p:spPr>
          <a:xfrm>
            <a:off x="7676430" y="738698"/>
            <a:ext cx="88213" cy="86930"/>
          </a:xfrm>
          <a:custGeom>
            <a:avLst/>
            <a:gdLst/>
            <a:ahLst/>
            <a:cxnLst/>
            <a:rect l="l" t="t" r="r" b="b"/>
            <a:pathLst>
              <a:path w="2269" h="2236" extrusionOk="0">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5;p15">
            <a:extLst>
              <a:ext uri="{FF2B5EF4-FFF2-40B4-BE49-F238E27FC236}">
                <a16:creationId xmlns:a16="http://schemas.microsoft.com/office/drawing/2014/main" id="{17801C15-A46C-DF65-95AE-D53ED75A9BE7}"/>
              </a:ext>
            </a:extLst>
          </p:cNvPr>
          <p:cNvSpPr/>
          <p:nvPr/>
        </p:nvSpPr>
        <p:spPr>
          <a:xfrm>
            <a:off x="5837922" y="3448048"/>
            <a:ext cx="88213" cy="86930"/>
          </a:xfrm>
          <a:custGeom>
            <a:avLst/>
            <a:gdLst/>
            <a:ahLst/>
            <a:cxnLst/>
            <a:rect l="l" t="t" r="r" b="b"/>
            <a:pathLst>
              <a:path w="2269" h="2236" extrusionOk="0">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6;p15">
            <a:extLst>
              <a:ext uri="{FF2B5EF4-FFF2-40B4-BE49-F238E27FC236}">
                <a16:creationId xmlns:a16="http://schemas.microsoft.com/office/drawing/2014/main" id="{2E180EB0-1D4F-CA2A-2BE0-56A42E26EA37}"/>
              </a:ext>
            </a:extLst>
          </p:cNvPr>
          <p:cNvSpPr/>
          <p:nvPr/>
        </p:nvSpPr>
        <p:spPr>
          <a:xfrm>
            <a:off x="5975354" y="3448048"/>
            <a:ext cx="88252" cy="86930"/>
          </a:xfrm>
          <a:custGeom>
            <a:avLst/>
            <a:gdLst/>
            <a:ahLst/>
            <a:cxnLst/>
            <a:rect l="l" t="t" r="r" b="b"/>
            <a:pathLst>
              <a:path w="2270" h="2236" extrusionOk="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7;p15">
            <a:extLst>
              <a:ext uri="{FF2B5EF4-FFF2-40B4-BE49-F238E27FC236}">
                <a16:creationId xmlns:a16="http://schemas.microsoft.com/office/drawing/2014/main" id="{5AFD76DA-484A-9169-DB45-AF7BF1883898}"/>
              </a:ext>
            </a:extLst>
          </p:cNvPr>
          <p:cNvSpPr/>
          <p:nvPr/>
        </p:nvSpPr>
        <p:spPr>
          <a:xfrm>
            <a:off x="6111541" y="3448048"/>
            <a:ext cx="88213" cy="86930"/>
          </a:xfrm>
          <a:custGeom>
            <a:avLst/>
            <a:gdLst/>
            <a:ahLst/>
            <a:cxnLst/>
            <a:rect l="l" t="t" r="r" b="b"/>
            <a:pathLst>
              <a:path w="2269" h="2236" extrusionOk="0">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5" name="Picture 4">
            <a:extLst>
              <a:ext uri="{FF2B5EF4-FFF2-40B4-BE49-F238E27FC236}">
                <a16:creationId xmlns:a16="http://schemas.microsoft.com/office/drawing/2014/main" id="{5115ACD8-7443-3F08-4A55-1FB97462FA5F}"/>
              </a:ext>
            </a:extLst>
          </p:cNvPr>
          <p:cNvPicPr>
            <a:picLocks noChangeAspect="1"/>
          </p:cNvPicPr>
          <p:nvPr/>
        </p:nvPicPr>
        <p:blipFill>
          <a:blip r:embed="rId3"/>
          <a:stretch>
            <a:fillRect/>
          </a:stretch>
        </p:blipFill>
        <p:spPr>
          <a:xfrm>
            <a:off x="0" y="0"/>
            <a:ext cx="9144000" cy="5143500"/>
          </a:xfrm>
          <a:prstGeom prst="rect">
            <a:avLst/>
          </a:prstGeom>
        </p:spPr>
      </p:pic>
      <p:sp>
        <p:nvSpPr>
          <p:cNvPr id="6" name="Google Shape;470;p23">
            <a:extLst>
              <a:ext uri="{FF2B5EF4-FFF2-40B4-BE49-F238E27FC236}">
                <a16:creationId xmlns:a16="http://schemas.microsoft.com/office/drawing/2014/main" id="{DFB41920-47A6-D314-70F4-B54143A36F1A}"/>
              </a:ext>
            </a:extLst>
          </p:cNvPr>
          <p:cNvSpPr txBox="1">
            <a:spLocks noGrp="1"/>
          </p:cNvSpPr>
          <p:nvPr>
            <p:ph type="title"/>
          </p:nvPr>
        </p:nvSpPr>
        <p:spPr>
          <a:xfrm>
            <a:off x="345781" y="244904"/>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a:t>
            </a:r>
            <a:r>
              <a:rPr lang="en" dirty="0"/>
              <a:t>Micro Sd Card</a:t>
            </a:r>
            <a:endParaRPr dirty="0"/>
          </a:p>
        </p:txBody>
      </p:sp>
      <p:sp>
        <p:nvSpPr>
          <p:cNvPr id="7" name="Google Shape;470;p23">
            <a:extLst>
              <a:ext uri="{FF2B5EF4-FFF2-40B4-BE49-F238E27FC236}">
                <a16:creationId xmlns:a16="http://schemas.microsoft.com/office/drawing/2014/main" id="{DF1E81DB-5329-8E5E-6A44-9065E1086679}"/>
              </a:ext>
            </a:extLst>
          </p:cNvPr>
          <p:cNvSpPr txBox="1">
            <a:spLocks/>
          </p:cNvSpPr>
          <p:nvPr/>
        </p:nvSpPr>
        <p:spPr>
          <a:xfrm>
            <a:off x="345781" y="1906064"/>
            <a:ext cx="3677579" cy="1820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1400" dirty="0"/>
              <a:t>We Need Micro Sd Card To Use It as Storage For The System</a:t>
            </a:r>
          </a:p>
          <a:p>
            <a:r>
              <a:rPr lang="en-US" sz="1400" dirty="0"/>
              <a:t>It will Cary out The Software and Store The Taken Images </a:t>
            </a:r>
          </a:p>
          <a:p>
            <a:endParaRPr lang="en-US" sz="1400" dirty="0"/>
          </a:p>
          <a:p>
            <a:r>
              <a:rPr lang="en-US" sz="1400" dirty="0"/>
              <a:t>Storage of 128 GB Will be The Optimal Solution for This System</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3" name="Title 2">
            <a:extLst>
              <a:ext uri="{FF2B5EF4-FFF2-40B4-BE49-F238E27FC236}">
                <a16:creationId xmlns:a16="http://schemas.microsoft.com/office/drawing/2014/main" id="{DA3C7F83-BE5B-65D8-4AF2-8B43D054559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304FB04-667A-E593-B76F-CCE740B5E81C}"/>
              </a:ext>
            </a:extLst>
          </p:cNvPr>
          <p:cNvPicPr>
            <a:picLocks noChangeAspect="1"/>
          </p:cNvPicPr>
          <p:nvPr/>
        </p:nvPicPr>
        <p:blipFill>
          <a:blip r:embed="rId3"/>
          <a:stretch>
            <a:fillRect/>
          </a:stretch>
        </p:blipFill>
        <p:spPr>
          <a:xfrm>
            <a:off x="0" y="0"/>
            <a:ext cx="9144000" cy="5143500"/>
          </a:xfrm>
          <a:prstGeom prst="rect">
            <a:avLst/>
          </a:prstGeom>
        </p:spPr>
      </p:pic>
      <p:sp>
        <p:nvSpPr>
          <p:cNvPr id="6" name="Google Shape;470;p23">
            <a:extLst>
              <a:ext uri="{FF2B5EF4-FFF2-40B4-BE49-F238E27FC236}">
                <a16:creationId xmlns:a16="http://schemas.microsoft.com/office/drawing/2014/main" id="{5ED50575-858A-C2E9-5E6F-1CBD813D33CF}"/>
              </a:ext>
            </a:extLst>
          </p:cNvPr>
          <p:cNvSpPr txBox="1">
            <a:spLocks/>
          </p:cNvSpPr>
          <p:nvPr/>
        </p:nvSpPr>
        <p:spPr>
          <a:xfrm>
            <a:off x="345781" y="244904"/>
            <a:ext cx="770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dirty="0">
                <a:solidFill>
                  <a:schemeClr val="lt2"/>
                </a:solidFill>
              </a:rPr>
              <a:t>&lt;/ </a:t>
            </a:r>
            <a:r>
              <a:rPr lang="en-US" dirty="0">
                <a:solidFill>
                  <a:schemeClr val="tx1"/>
                </a:solidFill>
              </a:rPr>
              <a:t>Jumper Wires </a:t>
            </a:r>
          </a:p>
        </p:txBody>
      </p:sp>
      <p:sp>
        <p:nvSpPr>
          <p:cNvPr id="8" name="TextBox 7">
            <a:extLst>
              <a:ext uri="{FF2B5EF4-FFF2-40B4-BE49-F238E27FC236}">
                <a16:creationId xmlns:a16="http://schemas.microsoft.com/office/drawing/2014/main" id="{18119060-E83F-1750-C745-8820D297EE1D}"/>
              </a:ext>
            </a:extLst>
          </p:cNvPr>
          <p:cNvSpPr txBox="1"/>
          <p:nvPr/>
        </p:nvSpPr>
        <p:spPr>
          <a:xfrm>
            <a:off x="262890" y="3656112"/>
            <a:ext cx="2625090" cy="1169551"/>
          </a:xfrm>
          <a:prstGeom prst="rect">
            <a:avLst/>
          </a:prstGeom>
          <a:noFill/>
        </p:spPr>
        <p:txBody>
          <a:bodyPr wrap="square">
            <a:spAutoFit/>
          </a:bodyPr>
          <a:lstStyle/>
          <a:p>
            <a:r>
              <a:rPr lang="en-US" dirty="0">
                <a:solidFill>
                  <a:schemeClr val="tx1"/>
                </a:solidFill>
                <a:latin typeface="Quantico" panose="020B0604020202020204" charset="0"/>
              </a:rPr>
              <a:t>The Jumper Wires is Used For Connecting The Components Together  and Control How They Interact Together </a:t>
            </a:r>
          </a:p>
        </p:txBody>
      </p:sp>
    </p:spTree>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3" name="Title 2">
            <a:extLst>
              <a:ext uri="{FF2B5EF4-FFF2-40B4-BE49-F238E27FC236}">
                <a16:creationId xmlns:a16="http://schemas.microsoft.com/office/drawing/2014/main" id="{333A5C4F-1338-21D2-838B-EE505904B42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C2DFDDE-8D5E-798E-C7E1-DB32D044A906}"/>
              </a:ext>
            </a:extLst>
          </p:cNvPr>
          <p:cNvPicPr>
            <a:picLocks noChangeAspect="1"/>
          </p:cNvPicPr>
          <p:nvPr/>
        </p:nvPicPr>
        <p:blipFill>
          <a:blip r:embed="rId3"/>
          <a:stretch>
            <a:fillRect/>
          </a:stretch>
        </p:blipFill>
        <p:spPr>
          <a:xfrm>
            <a:off x="0" y="0"/>
            <a:ext cx="9144000" cy="5143500"/>
          </a:xfrm>
          <a:prstGeom prst="rect">
            <a:avLst/>
          </a:prstGeom>
        </p:spPr>
      </p:pic>
      <p:sp>
        <p:nvSpPr>
          <p:cNvPr id="6" name="Google Shape;470;p23">
            <a:extLst>
              <a:ext uri="{FF2B5EF4-FFF2-40B4-BE49-F238E27FC236}">
                <a16:creationId xmlns:a16="http://schemas.microsoft.com/office/drawing/2014/main" id="{E43A3185-1B96-DEFE-32C2-C4C7A5978A9C}"/>
              </a:ext>
            </a:extLst>
          </p:cNvPr>
          <p:cNvSpPr txBox="1">
            <a:spLocks/>
          </p:cNvSpPr>
          <p:nvPr/>
        </p:nvSpPr>
        <p:spPr>
          <a:xfrm>
            <a:off x="720000" y="492490"/>
            <a:ext cx="770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dirty="0">
                <a:solidFill>
                  <a:schemeClr val="lt2"/>
                </a:solidFill>
              </a:rPr>
              <a:t>&lt;/ </a:t>
            </a:r>
            <a:r>
              <a:rPr lang="en-US" dirty="0">
                <a:solidFill>
                  <a:schemeClr val="tx1"/>
                </a:solidFill>
              </a:rPr>
              <a:t>Relay Module</a:t>
            </a:r>
          </a:p>
        </p:txBody>
      </p:sp>
      <p:sp>
        <p:nvSpPr>
          <p:cNvPr id="8" name="TextBox 7">
            <a:extLst>
              <a:ext uri="{FF2B5EF4-FFF2-40B4-BE49-F238E27FC236}">
                <a16:creationId xmlns:a16="http://schemas.microsoft.com/office/drawing/2014/main" id="{18530F42-33B0-6483-C011-AF1D35C52ADD}"/>
              </a:ext>
            </a:extLst>
          </p:cNvPr>
          <p:cNvSpPr txBox="1"/>
          <p:nvPr/>
        </p:nvSpPr>
        <p:spPr>
          <a:xfrm>
            <a:off x="720000" y="1635579"/>
            <a:ext cx="2625090" cy="2462213"/>
          </a:xfrm>
          <a:prstGeom prst="rect">
            <a:avLst/>
          </a:prstGeom>
          <a:noFill/>
        </p:spPr>
        <p:txBody>
          <a:bodyPr wrap="square">
            <a:spAutoFit/>
          </a:bodyPr>
          <a:lstStyle/>
          <a:p>
            <a:r>
              <a:rPr lang="en-US" b="0" i="0" dirty="0">
                <a:solidFill>
                  <a:schemeClr val="tx1"/>
                </a:solidFill>
                <a:effectLst/>
                <a:latin typeface="Quantico" panose="020B0604020202020204" charset="0"/>
              </a:rPr>
              <a:t>A power relay module is an electrical switch that is operated by an electromagnet. The electromagnet is activated by a separate low-power signal from a micro controller. When activated, the electromagnet pulls to either open or close an electrical circuit.</a:t>
            </a:r>
            <a:endParaRPr lang="en-US" dirty="0">
              <a:solidFill>
                <a:schemeClr val="tx1"/>
              </a:solidFill>
              <a:latin typeface="Quantico" panose="020B0604020202020204" charset="0"/>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26"/>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a:t>
            </a:r>
            <a:r>
              <a:rPr lang="en" dirty="0"/>
              <a:t> Programming &amp; Software</a:t>
            </a:r>
            <a:endParaRPr dirty="0"/>
          </a:p>
        </p:txBody>
      </p:sp>
      <p:grpSp>
        <p:nvGrpSpPr>
          <p:cNvPr id="589" name="Google Shape;589;p26"/>
          <p:cNvGrpSpPr/>
          <p:nvPr/>
        </p:nvGrpSpPr>
        <p:grpSpPr>
          <a:xfrm>
            <a:off x="449580" y="1874179"/>
            <a:ext cx="2229420" cy="935550"/>
            <a:chOff x="449580" y="1874179"/>
            <a:chExt cx="2229420" cy="935550"/>
          </a:xfrm>
        </p:grpSpPr>
        <p:sp>
          <p:nvSpPr>
            <p:cNvPr id="590" name="Google Shape;590;p26"/>
            <p:cNvSpPr txBox="1"/>
            <p:nvPr/>
          </p:nvSpPr>
          <p:spPr>
            <a:xfrm>
              <a:off x="720000" y="1874179"/>
              <a:ext cx="19590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Quantico"/>
                  <a:ea typeface="Quantico"/>
                  <a:cs typeface="Quantico"/>
                  <a:sym typeface="Quantico"/>
                </a:rPr>
                <a:t>Flutter</a:t>
              </a:r>
              <a:endParaRPr sz="2200" dirty="0">
                <a:solidFill>
                  <a:schemeClr val="dk1"/>
                </a:solidFill>
                <a:latin typeface="Quantico"/>
                <a:ea typeface="Quantico"/>
                <a:cs typeface="Quantico"/>
                <a:sym typeface="Quantico"/>
              </a:endParaRPr>
            </a:p>
          </p:txBody>
        </p:sp>
        <p:sp>
          <p:nvSpPr>
            <p:cNvPr id="591" name="Google Shape;591;p26"/>
            <p:cNvSpPr txBox="1"/>
            <p:nvPr/>
          </p:nvSpPr>
          <p:spPr>
            <a:xfrm>
              <a:off x="449580" y="2261029"/>
              <a:ext cx="222942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Source Code Pro"/>
                  <a:ea typeface="Source Code Pro"/>
                  <a:cs typeface="Source Code Pro"/>
                  <a:sym typeface="Source Code Pro"/>
                </a:rPr>
                <a:t>FrameWork For Deveolpeing Mobile App</a:t>
              </a:r>
              <a:endParaRPr sz="1200" dirty="0">
                <a:solidFill>
                  <a:schemeClr val="dk1"/>
                </a:solidFill>
                <a:latin typeface="Source Code Pro"/>
                <a:ea typeface="Source Code Pro"/>
                <a:cs typeface="Source Code Pro"/>
                <a:sym typeface="Source Code Pro"/>
              </a:endParaRPr>
            </a:p>
          </p:txBody>
        </p:sp>
      </p:grpSp>
      <p:grpSp>
        <p:nvGrpSpPr>
          <p:cNvPr id="594" name="Google Shape;594;p26"/>
          <p:cNvGrpSpPr/>
          <p:nvPr/>
        </p:nvGrpSpPr>
        <p:grpSpPr>
          <a:xfrm>
            <a:off x="720000" y="3559121"/>
            <a:ext cx="1959000" cy="934225"/>
            <a:chOff x="720000" y="3559121"/>
            <a:chExt cx="1959000" cy="934225"/>
          </a:xfrm>
        </p:grpSpPr>
        <p:sp>
          <p:nvSpPr>
            <p:cNvPr id="595" name="Google Shape;595;p26"/>
            <p:cNvSpPr txBox="1"/>
            <p:nvPr/>
          </p:nvSpPr>
          <p:spPr>
            <a:xfrm>
              <a:off x="720000" y="3559121"/>
              <a:ext cx="19590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Quantico"/>
                  <a:ea typeface="Quantico"/>
                  <a:cs typeface="Quantico"/>
                  <a:sym typeface="Quantico"/>
                </a:rPr>
                <a:t>Firebase</a:t>
              </a:r>
              <a:endParaRPr sz="2200" dirty="0">
                <a:solidFill>
                  <a:schemeClr val="dk1"/>
                </a:solidFill>
                <a:latin typeface="Quantico"/>
                <a:ea typeface="Quantico"/>
                <a:cs typeface="Quantico"/>
                <a:sym typeface="Quantico"/>
              </a:endParaRPr>
            </a:p>
          </p:txBody>
        </p:sp>
        <p:sp>
          <p:nvSpPr>
            <p:cNvPr id="596" name="Google Shape;596;p26"/>
            <p:cNvSpPr txBox="1"/>
            <p:nvPr/>
          </p:nvSpPr>
          <p:spPr>
            <a:xfrm>
              <a:off x="720000" y="3944646"/>
              <a:ext cx="19590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chemeClr val="dk1"/>
                  </a:solidFill>
                  <a:latin typeface="Source Code Pro"/>
                  <a:ea typeface="Source Code Pro"/>
                  <a:cs typeface="Source Code Pro"/>
                  <a:sym typeface="Source Code Pro"/>
                </a:rPr>
                <a:t>Backend Cloud Computing System</a:t>
              </a:r>
            </a:p>
          </p:txBody>
        </p:sp>
      </p:grpSp>
      <p:grpSp>
        <p:nvGrpSpPr>
          <p:cNvPr id="599" name="Google Shape;599;p26"/>
          <p:cNvGrpSpPr/>
          <p:nvPr/>
        </p:nvGrpSpPr>
        <p:grpSpPr>
          <a:xfrm>
            <a:off x="6466925" y="1874179"/>
            <a:ext cx="1959000" cy="935550"/>
            <a:chOff x="6466925" y="1874179"/>
            <a:chExt cx="1959000" cy="935550"/>
          </a:xfrm>
        </p:grpSpPr>
        <p:sp>
          <p:nvSpPr>
            <p:cNvPr id="600" name="Google Shape;600;p26"/>
            <p:cNvSpPr txBox="1"/>
            <p:nvPr/>
          </p:nvSpPr>
          <p:spPr>
            <a:xfrm flipH="1">
              <a:off x="6466925" y="1874179"/>
              <a:ext cx="19590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Quantico"/>
                  <a:ea typeface="Quantico"/>
                  <a:cs typeface="Quantico"/>
                  <a:sym typeface="Quantico"/>
                </a:rPr>
                <a:t>Python</a:t>
              </a:r>
              <a:endParaRPr sz="2200" dirty="0">
                <a:solidFill>
                  <a:schemeClr val="dk1"/>
                </a:solidFill>
                <a:latin typeface="Quantico"/>
                <a:ea typeface="Quantico"/>
                <a:cs typeface="Quantico"/>
                <a:sym typeface="Quantico"/>
              </a:endParaRPr>
            </a:p>
          </p:txBody>
        </p:sp>
        <p:sp>
          <p:nvSpPr>
            <p:cNvPr id="601" name="Google Shape;601;p26"/>
            <p:cNvSpPr txBox="1"/>
            <p:nvPr/>
          </p:nvSpPr>
          <p:spPr>
            <a:xfrm flipH="1">
              <a:off x="6466925" y="2261029"/>
              <a:ext cx="19590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Source Code Pro"/>
                  <a:ea typeface="Source Code Pro"/>
                  <a:cs typeface="Source Code Pro"/>
                  <a:sym typeface="Source Code Pro"/>
                </a:rPr>
                <a:t>Programming Language</a:t>
              </a:r>
              <a:endParaRPr sz="1200" dirty="0">
                <a:solidFill>
                  <a:schemeClr val="dk1"/>
                </a:solidFill>
                <a:latin typeface="Source Code Pro"/>
                <a:ea typeface="Source Code Pro"/>
                <a:cs typeface="Source Code Pro"/>
                <a:sym typeface="Source Code Pro"/>
              </a:endParaRPr>
            </a:p>
          </p:txBody>
        </p:sp>
      </p:grpSp>
      <p:grpSp>
        <p:nvGrpSpPr>
          <p:cNvPr id="604" name="Google Shape;604;p26"/>
          <p:cNvGrpSpPr/>
          <p:nvPr/>
        </p:nvGrpSpPr>
        <p:grpSpPr>
          <a:xfrm>
            <a:off x="6466924" y="3559121"/>
            <a:ext cx="2425615" cy="934225"/>
            <a:chOff x="6466924" y="3559121"/>
            <a:chExt cx="2425615" cy="934225"/>
          </a:xfrm>
        </p:grpSpPr>
        <p:sp>
          <p:nvSpPr>
            <p:cNvPr id="605" name="Google Shape;605;p26"/>
            <p:cNvSpPr txBox="1"/>
            <p:nvPr/>
          </p:nvSpPr>
          <p:spPr>
            <a:xfrm flipH="1">
              <a:off x="6466924" y="3559121"/>
              <a:ext cx="2425615"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Quantico"/>
                  <a:ea typeface="Quantico"/>
                  <a:cs typeface="Quantico"/>
                  <a:sym typeface="Quantico"/>
                </a:rPr>
                <a:t>Raspberrry Pi OS</a:t>
              </a:r>
              <a:endParaRPr sz="2200" dirty="0">
                <a:solidFill>
                  <a:schemeClr val="dk1"/>
                </a:solidFill>
                <a:latin typeface="Quantico"/>
                <a:ea typeface="Quantico"/>
                <a:cs typeface="Quantico"/>
                <a:sym typeface="Quantico"/>
              </a:endParaRPr>
            </a:p>
          </p:txBody>
        </p:sp>
        <p:sp>
          <p:nvSpPr>
            <p:cNvPr id="606" name="Google Shape;606;p26"/>
            <p:cNvSpPr txBox="1"/>
            <p:nvPr/>
          </p:nvSpPr>
          <p:spPr>
            <a:xfrm flipH="1">
              <a:off x="6466925" y="3944646"/>
              <a:ext cx="19590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Source Code Pro"/>
                  <a:ea typeface="Source Code Pro"/>
                  <a:cs typeface="Source Code Pro"/>
                  <a:sym typeface="Source Code Pro"/>
                </a:rPr>
                <a:t>The Image of the OS To Run System</a:t>
              </a:r>
              <a:endParaRPr sz="1200" dirty="0">
                <a:solidFill>
                  <a:schemeClr val="dk1"/>
                </a:solidFill>
                <a:latin typeface="Source Code Pro"/>
                <a:ea typeface="Source Code Pro"/>
                <a:cs typeface="Source Code Pro"/>
                <a:sym typeface="Source Code Pro"/>
              </a:endParaRPr>
            </a:p>
          </p:txBody>
        </p:sp>
      </p:grpSp>
      <p:sp>
        <p:nvSpPr>
          <p:cNvPr id="607" name="Google Shape;607;p26"/>
          <p:cNvSpPr/>
          <p:nvPr/>
        </p:nvSpPr>
        <p:spPr>
          <a:xfrm>
            <a:off x="4222950" y="2835375"/>
            <a:ext cx="698100" cy="69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Quantico"/>
              <a:ea typeface="Quantico"/>
              <a:cs typeface="Quantico"/>
              <a:sym typeface="Quantico"/>
            </a:endParaRPr>
          </a:p>
        </p:txBody>
      </p:sp>
      <p:cxnSp>
        <p:nvCxnSpPr>
          <p:cNvPr id="609" name="Google Shape;609;p26"/>
          <p:cNvCxnSpPr>
            <a:cxnSpLocks/>
            <a:endCxn id="607" idx="0"/>
          </p:cNvCxnSpPr>
          <p:nvPr/>
        </p:nvCxnSpPr>
        <p:spPr>
          <a:xfrm flipH="1">
            <a:off x="4572125" y="2341954"/>
            <a:ext cx="558600" cy="493500"/>
          </a:xfrm>
          <a:prstGeom prst="bentConnector2">
            <a:avLst/>
          </a:prstGeom>
          <a:noFill/>
          <a:ln w="9525" cap="flat" cmpd="sng">
            <a:solidFill>
              <a:schemeClr val="dk1"/>
            </a:solidFill>
            <a:prstDash val="solid"/>
            <a:round/>
            <a:headEnd type="none" w="med" len="med"/>
            <a:tailEnd type="none" w="med" len="med"/>
          </a:ln>
        </p:spPr>
      </p:cxnSp>
      <p:cxnSp>
        <p:nvCxnSpPr>
          <p:cNvPr id="610" name="Google Shape;610;p26"/>
          <p:cNvCxnSpPr>
            <a:cxnSpLocks/>
            <a:stCxn id="607" idx="2"/>
          </p:cNvCxnSpPr>
          <p:nvPr/>
        </p:nvCxnSpPr>
        <p:spPr>
          <a:xfrm rot="-5400000" flipH="1">
            <a:off x="4604850" y="3500625"/>
            <a:ext cx="492900" cy="558600"/>
          </a:xfrm>
          <a:prstGeom prst="bentConnector2">
            <a:avLst/>
          </a:prstGeom>
          <a:noFill/>
          <a:ln w="9525" cap="flat" cmpd="sng">
            <a:solidFill>
              <a:schemeClr val="dk1"/>
            </a:solidFill>
            <a:prstDash val="solid"/>
            <a:round/>
            <a:headEnd type="none" w="med" len="med"/>
            <a:tailEnd type="none" w="med" len="med"/>
          </a:ln>
        </p:spPr>
      </p:cxnSp>
      <p:cxnSp>
        <p:nvCxnSpPr>
          <p:cNvPr id="611" name="Google Shape;611;p26"/>
          <p:cNvCxnSpPr>
            <a:cxnSpLocks/>
            <a:stCxn id="607" idx="2"/>
          </p:cNvCxnSpPr>
          <p:nvPr/>
        </p:nvCxnSpPr>
        <p:spPr>
          <a:xfrm rot="5400000">
            <a:off x="4047150" y="3501525"/>
            <a:ext cx="492900" cy="556800"/>
          </a:xfrm>
          <a:prstGeom prst="bentConnector2">
            <a:avLst/>
          </a:prstGeom>
          <a:noFill/>
          <a:ln w="9525" cap="flat" cmpd="sng">
            <a:solidFill>
              <a:schemeClr val="dk1"/>
            </a:solidFill>
            <a:prstDash val="solid"/>
            <a:round/>
            <a:headEnd type="none" w="med" len="med"/>
            <a:tailEnd type="none" w="med" len="med"/>
          </a:ln>
        </p:spPr>
      </p:cxnSp>
      <p:cxnSp>
        <p:nvCxnSpPr>
          <p:cNvPr id="4" name="Connector: Elbow 3">
            <a:extLst>
              <a:ext uri="{FF2B5EF4-FFF2-40B4-BE49-F238E27FC236}">
                <a16:creationId xmlns:a16="http://schemas.microsoft.com/office/drawing/2014/main" id="{72009552-FAE9-DB39-8657-84592F8F870B}"/>
              </a:ext>
            </a:extLst>
          </p:cNvPr>
          <p:cNvCxnSpPr>
            <a:cxnSpLocks/>
            <a:stCxn id="607" idx="0"/>
          </p:cNvCxnSpPr>
          <p:nvPr/>
        </p:nvCxnSpPr>
        <p:spPr>
          <a:xfrm rot="16200000" flipV="1">
            <a:off x="4046891" y="2310266"/>
            <a:ext cx="493421" cy="55679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8E6022D-32EB-9BAA-88ED-F0AD1A9D52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1518" y="1949435"/>
            <a:ext cx="763887" cy="763887"/>
          </a:xfrm>
          <a:prstGeom prst="rect">
            <a:avLst/>
          </a:prstGeom>
        </p:spPr>
      </p:pic>
      <p:sp>
        <p:nvSpPr>
          <p:cNvPr id="12" name="TextBox 11">
            <a:extLst>
              <a:ext uri="{FF2B5EF4-FFF2-40B4-BE49-F238E27FC236}">
                <a16:creationId xmlns:a16="http://schemas.microsoft.com/office/drawing/2014/main" id="{229A5256-84F2-6867-0FC3-F901F9D2E26F}"/>
              </a:ext>
            </a:extLst>
          </p:cNvPr>
          <p:cNvSpPr txBox="1"/>
          <p:nvPr/>
        </p:nvSpPr>
        <p:spPr>
          <a:xfrm>
            <a:off x="2661073" y="1989733"/>
            <a:ext cx="1354005" cy="707886"/>
          </a:xfrm>
          <a:prstGeom prst="rect">
            <a:avLst/>
          </a:prstGeom>
          <a:noFill/>
        </p:spPr>
        <p:txBody>
          <a:bodyPr wrap="square">
            <a:spAutoFit/>
          </a:bodyPr>
          <a:lstStyle/>
          <a:p>
            <a:pPr marL="0" lvl="0" indent="0" algn="ctr" rtl="0">
              <a:spcBef>
                <a:spcPts val="0"/>
              </a:spcBef>
              <a:spcAft>
                <a:spcPts val="0"/>
              </a:spcAft>
              <a:buNone/>
            </a:pPr>
            <a:r>
              <a:rPr lang="en-US" sz="4000" dirty="0">
                <a:solidFill>
                  <a:schemeClr val="dk1"/>
                </a:solidFill>
                <a:latin typeface="Quantico"/>
                <a:ea typeface="Quantico"/>
                <a:cs typeface="Quantico"/>
                <a:sym typeface="Quantico"/>
              </a:rPr>
              <a:t>{     }</a:t>
            </a:r>
          </a:p>
        </p:txBody>
      </p:sp>
      <p:sp>
        <p:nvSpPr>
          <p:cNvPr id="13" name="TextBox 12">
            <a:extLst>
              <a:ext uri="{FF2B5EF4-FFF2-40B4-BE49-F238E27FC236}">
                <a16:creationId xmlns:a16="http://schemas.microsoft.com/office/drawing/2014/main" id="{DABFC109-939C-6E6E-72A2-E6F10DB4C926}"/>
              </a:ext>
            </a:extLst>
          </p:cNvPr>
          <p:cNvSpPr txBox="1"/>
          <p:nvPr/>
        </p:nvSpPr>
        <p:spPr>
          <a:xfrm>
            <a:off x="5128924" y="1974974"/>
            <a:ext cx="1354005" cy="707886"/>
          </a:xfrm>
          <a:prstGeom prst="rect">
            <a:avLst/>
          </a:prstGeom>
          <a:noFill/>
        </p:spPr>
        <p:txBody>
          <a:bodyPr wrap="square">
            <a:spAutoFit/>
          </a:bodyPr>
          <a:lstStyle/>
          <a:p>
            <a:pPr marL="0" lvl="0" indent="0" algn="ctr" rtl="0">
              <a:spcBef>
                <a:spcPts val="0"/>
              </a:spcBef>
              <a:spcAft>
                <a:spcPts val="0"/>
              </a:spcAft>
              <a:buNone/>
            </a:pPr>
            <a:r>
              <a:rPr lang="en-US" sz="4000" dirty="0">
                <a:solidFill>
                  <a:schemeClr val="dk1"/>
                </a:solidFill>
                <a:latin typeface="Quantico"/>
                <a:ea typeface="Quantico"/>
                <a:cs typeface="Quantico"/>
                <a:sym typeface="Quantico"/>
              </a:rPr>
              <a:t>{     }</a:t>
            </a:r>
          </a:p>
        </p:txBody>
      </p:sp>
      <p:sp>
        <p:nvSpPr>
          <p:cNvPr id="14" name="TextBox 13">
            <a:extLst>
              <a:ext uri="{FF2B5EF4-FFF2-40B4-BE49-F238E27FC236}">
                <a16:creationId xmlns:a16="http://schemas.microsoft.com/office/drawing/2014/main" id="{B2B188ED-9B0B-617B-463C-3DAA89C3CF28}"/>
              </a:ext>
            </a:extLst>
          </p:cNvPr>
          <p:cNvSpPr txBox="1"/>
          <p:nvPr/>
        </p:nvSpPr>
        <p:spPr>
          <a:xfrm>
            <a:off x="5128924" y="3662378"/>
            <a:ext cx="1354005" cy="707886"/>
          </a:xfrm>
          <a:prstGeom prst="rect">
            <a:avLst/>
          </a:prstGeom>
          <a:noFill/>
        </p:spPr>
        <p:txBody>
          <a:bodyPr wrap="square">
            <a:spAutoFit/>
          </a:bodyPr>
          <a:lstStyle/>
          <a:p>
            <a:pPr marL="0" lvl="0" indent="0" algn="ctr" rtl="0">
              <a:spcBef>
                <a:spcPts val="0"/>
              </a:spcBef>
              <a:spcAft>
                <a:spcPts val="0"/>
              </a:spcAft>
              <a:buNone/>
            </a:pPr>
            <a:r>
              <a:rPr lang="en-US" sz="4000" dirty="0">
                <a:solidFill>
                  <a:schemeClr val="dk1"/>
                </a:solidFill>
                <a:latin typeface="Quantico"/>
                <a:ea typeface="Quantico"/>
                <a:cs typeface="Quantico"/>
                <a:sym typeface="Quantico"/>
              </a:rPr>
              <a:t>{     }</a:t>
            </a:r>
          </a:p>
        </p:txBody>
      </p:sp>
      <p:sp>
        <p:nvSpPr>
          <p:cNvPr id="15" name="TextBox 14">
            <a:extLst>
              <a:ext uri="{FF2B5EF4-FFF2-40B4-BE49-F238E27FC236}">
                <a16:creationId xmlns:a16="http://schemas.microsoft.com/office/drawing/2014/main" id="{901D7BE4-9E0D-4EF4-CC83-C849A1BB1420}"/>
              </a:ext>
            </a:extLst>
          </p:cNvPr>
          <p:cNvSpPr txBox="1"/>
          <p:nvPr/>
        </p:nvSpPr>
        <p:spPr>
          <a:xfrm>
            <a:off x="2661072" y="3672432"/>
            <a:ext cx="1354005" cy="707886"/>
          </a:xfrm>
          <a:prstGeom prst="rect">
            <a:avLst/>
          </a:prstGeom>
          <a:noFill/>
        </p:spPr>
        <p:txBody>
          <a:bodyPr wrap="square">
            <a:spAutoFit/>
          </a:bodyPr>
          <a:lstStyle/>
          <a:p>
            <a:pPr marL="0" lvl="0" indent="0" algn="ctr" rtl="0">
              <a:spcBef>
                <a:spcPts val="0"/>
              </a:spcBef>
              <a:spcAft>
                <a:spcPts val="0"/>
              </a:spcAft>
              <a:buNone/>
            </a:pPr>
            <a:r>
              <a:rPr lang="en-US" sz="4000" dirty="0">
                <a:solidFill>
                  <a:schemeClr val="dk1"/>
                </a:solidFill>
                <a:latin typeface="Quantico"/>
                <a:ea typeface="Quantico"/>
                <a:cs typeface="Quantico"/>
                <a:sym typeface="Quantico"/>
              </a:rPr>
              <a:t>{     }</a:t>
            </a:r>
          </a:p>
        </p:txBody>
      </p:sp>
      <p:pic>
        <p:nvPicPr>
          <p:cNvPr id="17" name="Graphic 16">
            <a:extLst>
              <a:ext uri="{FF2B5EF4-FFF2-40B4-BE49-F238E27FC236}">
                <a16:creationId xmlns:a16="http://schemas.microsoft.com/office/drawing/2014/main" id="{5256BA7E-29DE-ED8A-EDFF-8C087D579D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3877" y="1949435"/>
            <a:ext cx="768096" cy="768096"/>
          </a:xfrm>
          <a:prstGeom prst="rect">
            <a:avLst/>
          </a:prstGeom>
        </p:spPr>
      </p:pic>
      <p:pic>
        <p:nvPicPr>
          <p:cNvPr id="19" name="Graphic 18">
            <a:extLst>
              <a:ext uri="{FF2B5EF4-FFF2-40B4-BE49-F238E27FC236}">
                <a16:creationId xmlns:a16="http://schemas.microsoft.com/office/drawing/2014/main" id="{A4224750-6AC7-6200-0F35-04F6CB01C1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54026" y="3642327"/>
            <a:ext cx="768096" cy="768096"/>
          </a:xfrm>
          <a:prstGeom prst="rect">
            <a:avLst/>
          </a:prstGeom>
        </p:spPr>
      </p:pic>
      <p:pic>
        <p:nvPicPr>
          <p:cNvPr id="21" name="Graphic 20">
            <a:extLst>
              <a:ext uri="{FF2B5EF4-FFF2-40B4-BE49-F238E27FC236}">
                <a16:creationId xmlns:a16="http://schemas.microsoft.com/office/drawing/2014/main" id="{54241372-A790-B5A0-56FB-DE649574D8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3877" y="3632273"/>
            <a:ext cx="768096" cy="768096"/>
          </a:xfrm>
          <a:prstGeom prst="rect">
            <a:avLst/>
          </a:prstGeom>
        </p:spPr>
      </p:pic>
      <p:pic>
        <p:nvPicPr>
          <p:cNvPr id="23" name="Graphic 22">
            <a:extLst>
              <a:ext uri="{FF2B5EF4-FFF2-40B4-BE49-F238E27FC236}">
                <a16:creationId xmlns:a16="http://schemas.microsoft.com/office/drawing/2014/main" id="{F162933B-1C30-7CB3-BDFD-1E49F63B66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59393" y="2965453"/>
            <a:ext cx="444288" cy="444288"/>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1" name="Google Shape;636;p27">
            <a:extLst>
              <a:ext uri="{FF2B5EF4-FFF2-40B4-BE49-F238E27FC236}">
                <a16:creationId xmlns:a16="http://schemas.microsoft.com/office/drawing/2014/main" id="{A32408AE-1354-EBC5-3A05-3EB4303F9561}"/>
              </a:ext>
            </a:extLst>
          </p:cNvPr>
          <p:cNvSpPr txBox="1">
            <a:spLocks noGrp="1"/>
          </p:cNvSpPr>
          <p:nvPr>
            <p:ph type="title"/>
          </p:nvPr>
        </p:nvSpPr>
        <p:spPr>
          <a:xfrm>
            <a:off x="720000" y="3871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1D0FD"/>
                </a:solidFill>
              </a:rPr>
              <a:t>&lt;/ </a:t>
            </a:r>
            <a:r>
              <a:rPr lang="en" dirty="0"/>
              <a:t>Flutter</a:t>
            </a:r>
            <a:endParaRPr dirty="0"/>
          </a:p>
        </p:txBody>
      </p:sp>
      <p:pic>
        <p:nvPicPr>
          <p:cNvPr id="22" name="Graphic 21">
            <a:extLst>
              <a:ext uri="{FF2B5EF4-FFF2-40B4-BE49-F238E27FC236}">
                <a16:creationId xmlns:a16="http://schemas.microsoft.com/office/drawing/2014/main" id="{3DD3954F-F284-3BD2-5FB5-0327778CA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556" y="1562636"/>
            <a:ext cx="2415004" cy="2415004"/>
          </a:xfrm>
          <a:prstGeom prst="rect">
            <a:avLst/>
          </a:prstGeom>
        </p:spPr>
      </p:pic>
      <p:sp>
        <p:nvSpPr>
          <p:cNvPr id="23" name="TextBox 22">
            <a:extLst>
              <a:ext uri="{FF2B5EF4-FFF2-40B4-BE49-F238E27FC236}">
                <a16:creationId xmlns:a16="http://schemas.microsoft.com/office/drawing/2014/main" id="{7CCC7FFC-5B29-0564-3D75-79D7F621F1FE}"/>
              </a:ext>
            </a:extLst>
          </p:cNvPr>
          <p:cNvSpPr txBox="1"/>
          <p:nvPr/>
        </p:nvSpPr>
        <p:spPr>
          <a:xfrm>
            <a:off x="3135004" y="1368713"/>
            <a:ext cx="5425440" cy="2677656"/>
          </a:xfrm>
          <a:prstGeom prst="rect">
            <a:avLst/>
          </a:prstGeom>
          <a:noFill/>
        </p:spPr>
        <p:txBody>
          <a:bodyPr wrap="square">
            <a:spAutoFit/>
          </a:bodyPr>
          <a:lstStyle/>
          <a:p>
            <a:r>
              <a:rPr lang="en-US" b="0" i="0" dirty="0">
                <a:solidFill>
                  <a:schemeClr val="tx1"/>
                </a:solidFill>
                <a:effectLst/>
                <a:latin typeface="Quantico" panose="020B0604020202020204" charset="0"/>
              </a:rPr>
              <a:t>Flutter is an open-source UI software development kit created by Google. It is used to develop cross platform applications from a single codebase for any web browser, Fuchsia, Android, iOS, Linux, macOS, and Windows. First described in 2015, Flutter was released in May 2017</a:t>
            </a:r>
          </a:p>
          <a:p>
            <a:endParaRPr lang="en-US" dirty="0">
              <a:solidFill>
                <a:schemeClr val="tx1"/>
              </a:solidFill>
              <a:latin typeface="Quantico" panose="020B0604020202020204" charset="0"/>
            </a:endParaRPr>
          </a:p>
          <a:p>
            <a:endParaRPr lang="en-US" dirty="0">
              <a:solidFill>
                <a:schemeClr val="tx1"/>
              </a:solidFill>
              <a:latin typeface="Quantico" panose="020B0604020202020204" charset="0"/>
            </a:endParaRPr>
          </a:p>
          <a:p>
            <a:r>
              <a:rPr lang="en-US" dirty="0">
                <a:solidFill>
                  <a:schemeClr val="tx1"/>
                </a:solidFill>
                <a:latin typeface="Quantico" panose="020B0604020202020204" charset="0"/>
              </a:rPr>
              <a:t>It Will Be Used To Develop Cross Platform App To Use The Mobile App On Both Android and IOS </a:t>
            </a:r>
          </a:p>
          <a:p>
            <a:endParaRPr lang="en-US" dirty="0">
              <a:solidFill>
                <a:schemeClr val="tx1"/>
              </a:solidFill>
              <a:latin typeface="Quantico" panose="020B0604020202020204" charset="0"/>
            </a:endParaRPr>
          </a:p>
          <a:p>
            <a:endParaRPr lang="en-US" dirty="0">
              <a:solidFill>
                <a:schemeClr val="tx1"/>
              </a:solidFill>
              <a:latin typeface="Quantico" panose="020B0604020202020204" charset="0"/>
            </a:endParaRPr>
          </a:p>
          <a:p>
            <a:r>
              <a:rPr lang="en-US" dirty="0">
                <a:solidFill>
                  <a:schemeClr val="tx1"/>
                </a:solidFill>
                <a:latin typeface="Quantico" panose="020B0604020202020204" charset="0"/>
              </a:rPr>
              <a:t>It also Provide Great Support For Connection Firebase Services  </a:t>
            </a:r>
          </a:p>
        </p:txBody>
      </p:sp>
    </p:spTree>
    <p:extLst>
      <p:ext uri="{BB962C8B-B14F-4D97-AF65-F5344CB8AC3E}">
        <p14:creationId xmlns:p14="http://schemas.microsoft.com/office/powerpoint/2010/main" val="251348152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10" name="Google Shape;636;p27">
            <a:extLst>
              <a:ext uri="{FF2B5EF4-FFF2-40B4-BE49-F238E27FC236}">
                <a16:creationId xmlns:a16="http://schemas.microsoft.com/office/drawing/2014/main" id="{2005F68B-0177-F7E5-C0B9-B72D08F24CF3}"/>
              </a:ext>
            </a:extLst>
          </p:cNvPr>
          <p:cNvSpPr txBox="1">
            <a:spLocks/>
          </p:cNvSpPr>
          <p:nvPr/>
        </p:nvSpPr>
        <p:spPr>
          <a:xfrm>
            <a:off x="720000" y="387100"/>
            <a:ext cx="770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a:solidFill>
                  <a:srgbClr val="FCD025"/>
                </a:solidFill>
              </a:rPr>
              <a:t>&lt;/</a:t>
            </a:r>
            <a:r>
              <a:rPr lang="en-US">
                <a:solidFill>
                  <a:srgbClr val="41D0FD"/>
                </a:solidFill>
              </a:rPr>
              <a:t> </a:t>
            </a:r>
            <a:r>
              <a:rPr lang="en-US"/>
              <a:t>Python</a:t>
            </a:r>
            <a:endParaRPr lang="en-US" dirty="0"/>
          </a:p>
        </p:txBody>
      </p:sp>
      <p:sp>
        <p:nvSpPr>
          <p:cNvPr id="11" name="TextBox 10">
            <a:extLst>
              <a:ext uri="{FF2B5EF4-FFF2-40B4-BE49-F238E27FC236}">
                <a16:creationId xmlns:a16="http://schemas.microsoft.com/office/drawing/2014/main" id="{77F5B650-809E-E5E1-7E3E-C5EA1A2F4F7F}"/>
              </a:ext>
            </a:extLst>
          </p:cNvPr>
          <p:cNvSpPr txBox="1"/>
          <p:nvPr/>
        </p:nvSpPr>
        <p:spPr>
          <a:xfrm>
            <a:off x="3135004" y="1368713"/>
            <a:ext cx="5425440" cy="2677656"/>
          </a:xfrm>
          <a:prstGeom prst="rect">
            <a:avLst/>
          </a:prstGeom>
          <a:noFill/>
        </p:spPr>
        <p:txBody>
          <a:bodyPr wrap="square">
            <a:spAutoFit/>
          </a:bodyPr>
          <a:lstStyle/>
          <a:p>
            <a:r>
              <a:rPr lang="en-US" b="0" i="0" dirty="0">
                <a:solidFill>
                  <a:schemeClr val="tx1"/>
                </a:solidFill>
                <a:effectLst/>
                <a:latin typeface="Quantico" panose="020B0604020202020204" charset="0"/>
              </a:rPr>
              <a:t>Python is a high-level, general-purpose programming language. Its design philosophy emphasizes code readability with the use of significant indentation. Python is dynamically typed and garbage-collected. It supports multiple programming paradigms, including structured, object-oriented and functional programming</a:t>
            </a:r>
            <a:endParaRPr lang="en-US" dirty="0">
              <a:solidFill>
                <a:schemeClr val="tx1"/>
              </a:solidFill>
              <a:latin typeface="Quantico" panose="020B0604020202020204" charset="0"/>
            </a:endParaRPr>
          </a:p>
          <a:p>
            <a:endParaRPr lang="en-US" dirty="0">
              <a:solidFill>
                <a:schemeClr val="tx1"/>
              </a:solidFill>
              <a:latin typeface="Quantico" panose="020B0604020202020204" charset="0"/>
            </a:endParaRPr>
          </a:p>
          <a:p>
            <a:r>
              <a:rPr lang="en-US" dirty="0">
                <a:solidFill>
                  <a:schemeClr val="tx1"/>
                </a:solidFill>
                <a:latin typeface="Quantico" panose="020B0604020202020204" charset="0"/>
              </a:rPr>
              <a:t>Python have A Huge Support For Raspberry Pi With a lot of Packages Supported for Raspberry Pi</a:t>
            </a:r>
          </a:p>
          <a:p>
            <a:endParaRPr lang="en-US" dirty="0">
              <a:solidFill>
                <a:schemeClr val="tx1"/>
              </a:solidFill>
              <a:latin typeface="Quantico" panose="020B0604020202020204" charset="0"/>
            </a:endParaRPr>
          </a:p>
          <a:p>
            <a:endParaRPr lang="en-US" dirty="0">
              <a:solidFill>
                <a:schemeClr val="tx1"/>
              </a:solidFill>
              <a:latin typeface="Quantico" panose="020B0604020202020204" charset="0"/>
            </a:endParaRPr>
          </a:p>
          <a:p>
            <a:r>
              <a:rPr lang="en-US" dirty="0">
                <a:solidFill>
                  <a:schemeClr val="tx1"/>
                </a:solidFill>
                <a:latin typeface="Quantico" panose="020B0604020202020204" charset="0"/>
              </a:rPr>
              <a:t>It also Provide Support For Connection Firebase Services  </a:t>
            </a:r>
          </a:p>
        </p:txBody>
      </p:sp>
      <p:pic>
        <p:nvPicPr>
          <p:cNvPr id="12" name="Graphic 11">
            <a:extLst>
              <a:ext uri="{FF2B5EF4-FFF2-40B4-BE49-F238E27FC236}">
                <a16:creationId xmlns:a16="http://schemas.microsoft.com/office/drawing/2014/main" id="{1A084415-9E02-A56A-6E6C-33AE0C0E5E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000" y="1500533"/>
            <a:ext cx="2414016" cy="2414016"/>
          </a:xfrm>
          <a:prstGeom prst="rect">
            <a:avLst/>
          </a:prstGeom>
        </p:spPr>
      </p:pic>
    </p:spTree>
    <p:extLst>
      <p:ext uri="{BB962C8B-B14F-4D97-AF65-F5344CB8AC3E}">
        <p14:creationId xmlns:p14="http://schemas.microsoft.com/office/powerpoint/2010/main" val="73622051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Google Shape;636;p27">
            <a:extLst>
              <a:ext uri="{FF2B5EF4-FFF2-40B4-BE49-F238E27FC236}">
                <a16:creationId xmlns:a16="http://schemas.microsoft.com/office/drawing/2014/main" id="{8D7E43D1-F89B-E9A8-A5C5-9C68C8849777}"/>
              </a:ext>
            </a:extLst>
          </p:cNvPr>
          <p:cNvSpPr txBox="1">
            <a:spLocks noGrp="1"/>
          </p:cNvSpPr>
          <p:nvPr>
            <p:ph type="title"/>
          </p:nvPr>
        </p:nvSpPr>
        <p:spPr>
          <a:xfrm>
            <a:off x="720000" y="3871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CCA3F"/>
                </a:solidFill>
              </a:rPr>
              <a:t>&lt;/</a:t>
            </a:r>
            <a:r>
              <a:rPr lang="en" dirty="0">
                <a:solidFill>
                  <a:srgbClr val="41D0FD"/>
                </a:solidFill>
              </a:rPr>
              <a:t> </a:t>
            </a:r>
            <a:r>
              <a:rPr lang="en" dirty="0"/>
              <a:t>Firebase</a:t>
            </a:r>
            <a:endParaRPr dirty="0"/>
          </a:p>
        </p:txBody>
      </p:sp>
      <p:sp>
        <p:nvSpPr>
          <p:cNvPr id="3" name="TextBox 2">
            <a:extLst>
              <a:ext uri="{FF2B5EF4-FFF2-40B4-BE49-F238E27FC236}">
                <a16:creationId xmlns:a16="http://schemas.microsoft.com/office/drawing/2014/main" id="{8DE4DDEC-4B42-57B5-0E51-7D81CD13D3AA}"/>
              </a:ext>
            </a:extLst>
          </p:cNvPr>
          <p:cNvSpPr txBox="1"/>
          <p:nvPr/>
        </p:nvSpPr>
        <p:spPr>
          <a:xfrm>
            <a:off x="3135004" y="1124873"/>
            <a:ext cx="5425440" cy="3323987"/>
          </a:xfrm>
          <a:prstGeom prst="rect">
            <a:avLst/>
          </a:prstGeom>
          <a:noFill/>
        </p:spPr>
        <p:txBody>
          <a:bodyPr wrap="square">
            <a:spAutoFit/>
          </a:bodyPr>
          <a:lstStyle/>
          <a:p>
            <a:r>
              <a:rPr lang="en-US" b="0" i="0" dirty="0">
                <a:solidFill>
                  <a:schemeClr val="tx1"/>
                </a:solidFill>
                <a:effectLst/>
                <a:latin typeface="Quantico" panose="020B0604020202020204" charset="0"/>
              </a:rPr>
              <a:t>Firebase, Inc. is a set of backend cloud computing services and application development platforms provided by Google. It hosts databases, services, authentication, and integration for a variety of applications, including Android, iOS, JavaScript, Node.js, Java, Unity, PHP, and C++.</a:t>
            </a:r>
          </a:p>
          <a:p>
            <a:endParaRPr lang="en-US" dirty="0">
              <a:solidFill>
                <a:schemeClr val="tx1"/>
              </a:solidFill>
              <a:latin typeface="Quantico" panose="020B0604020202020204" charset="0"/>
            </a:endParaRPr>
          </a:p>
          <a:p>
            <a:r>
              <a:rPr lang="en-US" dirty="0">
                <a:solidFill>
                  <a:schemeClr val="tx1"/>
                </a:solidFill>
                <a:latin typeface="Quantico" panose="020B0604020202020204" charset="0"/>
              </a:rPr>
              <a:t>It Provider Auth Service { Firebase Auth }</a:t>
            </a:r>
          </a:p>
          <a:p>
            <a:endParaRPr lang="en-US" dirty="0">
              <a:solidFill>
                <a:schemeClr val="tx1"/>
              </a:solidFill>
              <a:latin typeface="Quantico" panose="020B0604020202020204" charset="0"/>
            </a:endParaRPr>
          </a:p>
          <a:p>
            <a:r>
              <a:rPr lang="en-US" dirty="0">
                <a:solidFill>
                  <a:schemeClr val="tx1"/>
                </a:solidFill>
                <a:latin typeface="Quantico" panose="020B0604020202020204" charset="0"/>
              </a:rPr>
              <a:t>It Provider Real Time Database Service { Firebase Realtime Database }</a:t>
            </a:r>
          </a:p>
          <a:p>
            <a:endParaRPr lang="en-US" dirty="0">
              <a:solidFill>
                <a:schemeClr val="tx1"/>
              </a:solidFill>
              <a:latin typeface="Quantico" panose="020B0604020202020204" charset="0"/>
            </a:endParaRPr>
          </a:p>
          <a:p>
            <a:r>
              <a:rPr lang="en-US" dirty="0">
                <a:solidFill>
                  <a:schemeClr val="tx1"/>
                </a:solidFill>
                <a:latin typeface="Quantico" panose="020B0604020202020204" charset="0"/>
              </a:rPr>
              <a:t>It Provider Storage Service { Firebase Storage }</a:t>
            </a:r>
          </a:p>
          <a:p>
            <a:endParaRPr lang="en-US" dirty="0">
              <a:solidFill>
                <a:schemeClr val="tx1"/>
              </a:solidFill>
              <a:latin typeface="Quantico" panose="020B0604020202020204" charset="0"/>
            </a:endParaRPr>
          </a:p>
          <a:p>
            <a:r>
              <a:rPr lang="en-US" dirty="0">
                <a:solidFill>
                  <a:schemeClr val="tx1"/>
                </a:solidFill>
                <a:latin typeface="Quantico" panose="020B0604020202020204" charset="0"/>
              </a:rPr>
              <a:t>This Services Fit The Use of the System That Provide Realtime Actions , Cloud Storage and Multilabel Auth Methods </a:t>
            </a:r>
          </a:p>
        </p:txBody>
      </p:sp>
      <p:pic>
        <p:nvPicPr>
          <p:cNvPr id="4" name="Graphic 3">
            <a:extLst>
              <a:ext uri="{FF2B5EF4-FFF2-40B4-BE49-F238E27FC236}">
                <a16:creationId xmlns:a16="http://schemas.microsoft.com/office/drawing/2014/main" id="{3218AA47-538C-3716-92CD-47BEF81FC0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556" y="1579858"/>
            <a:ext cx="2414016" cy="2414016"/>
          </a:xfrm>
          <a:prstGeom prst="rect">
            <a:avLst/>
          </a:prstGeom>
        </p:spPr>
      </p:pic>
    </p:spTree>
    <p:extLst>
      <p:ext uri="{BB962C8B-B14F-4D97-AF65-F5344CB8AC3E}">
        <p14:creationId xmlns:p14="http://schemas.microsoft.com/office/powerpoint/2010/main" val="202427220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27"/>
          <p:cNvSpPr txBox="1">
            <a:spLocks noGrp="1"/>
          </p:cNvSpPr>
          <p:nvPr>
            <p:ph type="title"/>
          </p:nvPr>
        </p:nvSpPr>
        <p:spPr>
          <a:xfrm>
            <a:off x="720000" y="3871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BC1142"/>
                </a:solidFill>
              </a:rPr>
              <a:t>&lt;/</a:t>
            </a:r>
            <a:r>
              <a:rPr lang="en" dirty="0">
                <a:solidFill>
                  <a:srgbClr val="41D0FD"/>
                </a:solidFill>
              </a:rPr>
              <a:t> </a:t>
            </a:r>
            <a:r>
              <a:rPr lang="en" dirty="0"/>
              <a:t>Raspberry Pi OS </a:t>
            </a:r>
            <a:endParaRPr dirty="0"/>
          </a:p>
        </p:txBody>
      </p:sp>
      <p:sp>
        <p:nvSpPr>
          <p:cNvPr id="5" name="TextBox 4">
            <a:extLst>
              <a:ext uri="{FF2B5EF4-FFF2-40B4-BE49-F238E27FC236}">
                <a16:creationId xmlns:a16="http://schemas.microsoft.com/office/drawing/2014/main" id="{484A9AB2-00ED-346E-334C-016336E69E1F}"/>
              </a:ext>
            </a:extLst>
          </p:cNvPr>
          <p:cNvSpPr txBox="1"/>
          <p:nvPr/>
        </p:nvSpPr>
        <p:spPr>
          <a:xfrm>
            <a:off x="3135004" y="1663481"/>
            <a:ext cx="5425440" cy="2246769"/>
          </a:xfrm>
          <a:prstGeom prst="rect">
            <a:avLst/>
          </a:prstGeom>
          <a:noFill/>
        </p:spPr>
        <p:txBody>
          <a:bodyPr wrap="square">
            <a:spAutoFit/>
          </a:bodyPr>
          <a:lstStyle/>
          <a:p>
            <a:r>
              <a:rPr lang="en-US" b="0" i="0" dirty="0">
                <a:solidFill>
                  <a:schemeClr val="tx1"/>
                </a:solidFill>
                <a:effectLst/>
                <a:latin typeface="Quantico" panose="020B0604020202020204" charset="0"/>
              </a:rPr>
              <a:t>Raspberry Pi OS is a Unix-like operating system based on the Debian Linux distribution for the Raspberry Pi family of compact single-board computers. First developed independently in 2012, it has been produced as the primary operating system for these boards since 2013, distributed by the Raspberry Pi Foundation</a:t>
            </a:r>
          </a:p>
          <a:p>
            <a:endParaRPr lang="en-US" dirty="0">
              <a:solidFill>
                <a:schemeClr val="tx1"/>
              </a:solidFill>
              <a:latin typeface="Quantico" panose="020B0604020202020204" charset="0"/>
            </a:endParaRPr>
          </a:p>
          <a:p>
            <a:r>
              <a:rPr lang="en-US" dirty="0">
                <a:solidFill>
                  <a:schemeClr val="tx1"/>
                </a:solidFill>
                <a:latin typeface="Quantico" panose="020B0604020202020204" charset="0"/>
              </a:rPr>
              <a:t>It Require  Raspberry Pi Imager to Install the OS Image </a:t>
            </a:r>
          </a:p>
          <a:p>
            <a:endParaRPr lang="en-US" dirty="0">
              <a:solidFill>
                <a:schemeClr val="tx1"/>
              </a:solidFill>
              <a:latin typeface="Quantico" panose="020B0604020202020204" charset="0"/>
            </a:endParaRPr>
          </a:p>
          <a:p>
            <a:r>
              <a:rPr lang="en-US" dirty="0">
                <a:solidFill>
                  <a:schemeClr val="tx1"/>
                </a:solidFill>
                <a:latin typeface="Quantico" panose="020B0604020202020204" charset="0"/>
              </a:rPr>
              <a:t>Raspberry Pi OS is the Optimal Choice for Using Raspberry Pi</a:t>
            </a:r>
          </a:p>
        </p:txBody>
      </p:sp>
      <p:pic>
        <p:nvPicPr>
          <p:cNvPr id="4" name="Graphic 3">
            <a:extLst>
              <a:ext uri="{FF2B5EF4-FFF2-40B4-BE49-F238E27FC236}">
                <a16:creationId xmlns:a16="http://schemas.microsoft.com/office/drawing/2014/main" id="{E904A4E4-F164-6107-90C5-887CE7CC7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000" y="1579858"/>
            <a:ext cx="2414016" cy="2414016"/>
          </a:xfrm>
          <a:prstGeom prst="rect">
            <a:avLst/>
          </a:prstGeom>
        </p:spPr>
      </p:pic>
    </p:spTree>
    <p:extLst>
      <p:ext uri="{BB962C8B-B14F-4D97-AF65-F5344CB8AC3E}">
        <p14:creationId xmlns:p14="http://schemas.microsoft.com/office/powerpoint/2010/main" val="203897271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720000" y="47939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1D0FD"/>
                </a:solidFill>
              </a:rPr>
              <a:t>&lt;/</a:t>
            </a:r>
            <a:r>
              <a:rPr lang="en" dirty="0">
                <a:solidFill>
                  <a:schemeClr val="accent1"/>
                </a:solidFill>
              </a:rPr>
              <a:t> </a:t>
            </a:r>
            <a:r>
              <a:rPr lang="en" dirty="0"/>
              <a:t>Tutoriala  </a:t>
            </a:r>
            <a:endParaRPr dirty="0"/>
          </a:p>
        </p:txBody>
      </p:sp>
      <p:pic>
        <p:nvPicPr>
          <p:cNvPr id="10" name="Graphic 9">
            <a:extLst>
              <a:ext uri="{FF2B5EF4-FFF2-40B4-BE49-F238E27FC236}">
                <a16:creationId xmlns:a16="http://schemas.microsoft.com/office/drawing/2014/main" id="{884BB7AD-0225-0E31-AB4C-A727D281D0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250" y="2016320"/>
            <a:ext cx="2110740" cy="2110740"/>
          </a:xfrm>
          <a:prstGeom prst="rect">
            <a:avLst/>
          </a:prstGeom>
        </p:spPr>
      </p:pic>
      <p:pic>
        <p:nvPicPr>
          <p:cNvPr id="12" name="Graphic 11">
            <a:extLst>
              <a:ext uri="{FF2B5EF4-FFF2-40B4-BE49-F238E27FC236}">
                <a16:creationId xmlns:a16="http://schemas.microsoft.com/office/drawing/2014/main" id="{D66E82A9-20A6-8447-FC73-3479B981C8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3255" y="1516380"/>
            <a:ext cx="2110740" cy="2110740"/>
          </a:xfrm>
          <a:prstGeom prst="rect">
            <a:avLst/>
          </a:prstGeom>
        </p:spPr>
      </p:pic>
      <p:pic>
        <p:nvPicPr>
          <p:cNvPr id="14" name="Graphic 13">
            <a:extLst>
              <a:ext uri="{FF2B5EF4-FFF2-40B4-BE49-F238E27FC236}">
                <a16:creationId xmlns:a16="http://schemas.microsoft.com/office/drawing/2014/main" id="{86E2F906-E25E-DFE4-60EB-AE96C9E54F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13260" y="2130620"/>
            <a:ext cx="2110740" cy="2110740"/>
          </a:xfrm>
          <a:prstGeom prst="rect">
            <a:avLst/>
          </a:prstGeom>
        </p:spPr>
      </p:pic>
      <p:sp>
        <p:nvSpPr>
          <p:cNvPr id="17" name="Google Shape;728;p30">
            <a:extLst>
              <a:ext uri="{FF2B5EF4-FFF2-40B4-BE49-F238E27FC236}">
                <a16:creationId xmlns:a16="http://schemas.microsoft.com/office/drawing/2014/main" id="{5230F3D9-5AEF-F276-DD3B-C03D7DAC3F30}"/>
              </a:ext>
            </a:extLst>
          </p:cNvPr>
          <p:cNvSpPr txBox="1">
            <a:spLocks/>
          </p:cNvSpPr>
          <p:nvPr/>
        </p:nvSpPr>
        <p:spPr>
          <a:xfrm>
            <a:off x="544740" y="1426500"/>
            <a:ext cx="2663280" cy="333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1200" dirty="0">
                <a:solidFill>
                  <a:srgbClr val="BC1142"/>
                </a:solidFill>
              </a:rPr>
              <a:t>&lt;/</a:t>
            </a:r>
            <a:r>
              <a:rPr lang="en-US" sz="1200" dirty="0"/>
              <a:t> How To Develop Raspberry Pi </a:t>
            </a:r>
            <a:r>
              <a:rPr lang="en-US" sz="1200" dirty="0">
                <a:solidFill>
                  <a:srgbClr val="BC1142"/>
                </a:solidFill>
              </a:rPr>
              <a:t>&gt;</a:t>
            </a:r>
          </a:p>
        </p:txBody>
      </p:sp>
      <p:sp>
        <p:nvSpPr>
          <p:cNvPr id="18" name="Google Shape;728;p30">
            <a:extLst>
              <a:ext uri="{FF2B5EF4-FFF2-40B4-BE49-F238E27FC236}">
                <a16:creationId xmlns:a16="http://schemas.microsoft.com/office/drawing/2014/main" id="{779B0815-857F-9877-3BF1-8A8C6F707794}"/>
              </a:ext>
            </a:extLst>
          </p:cNvPr>
          <p:cNvSpPr txBox="1">
            <a:spLocks/>
          </p:cNvSpPr>
          <p:nvPr/>
        </p:nvSpPr>
        <p:spPr>
          <a:xfrm>
            <a:off x="3297488" y="3793340"/>
            <a:ext cx="2737552" cy="333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1200" dirty="0">
                <a:solidFill>
                  <a:srgbClr val="FCCF23"/>
                </a:solidFill>
              </a:rPr>
              <a:t>&lt;/</a:t>
            </a:r>
            <a:r>
              <a:rPr lang="en-US" sz="1200" dirty="0"/>
              <a:t> Python Programming Language </a:t>
            </a:r>
            <a:r>
              <a:rPr lang="en-US" sz="1200" dirty="0">
                <a:solidFill>
                  <a:srgbClr val="2572B3"/>
                </a:solidFill>
              </a:rPr>
              <a:t>&gt;</a:t>
            </a:r>
          </a:p>
        </p:txBody>
      </p:sp>
      <p:sp>
        <p:nvSpPr>
          <p:cNvPr id="19" name="Google Shape;728;p30">
            <a:extLst>
              <a:ext uri="{FF2B5EF4-FFF2-40B4-BE49-F238E27FC236}">
                <a16:creationId xmlns:a16="http://schemas.microsoft.com/office/drawing/2014/main" id="{D0CAB907-CDD6-5C67-580C-1C4F32D86636}"/>
              </a:ext>
            </a:extLst>
          </p:cNvPr>
          <p:cNvSpPr txBox="1">
            <a:spLocks/>
          </p:cNvSpPr>
          <p:nvPr/>
        </p:nvSpPr>
        <p:spPr>
          <a:xfrm>
            <a:off x="6197010" y="1426500"/>
            <a:ext cx="2663280" cy="333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1200" dirty="0">
                <a:solidFill>
                  <a:srgbClr val="41D0FD"/>
                </a:solidFill>
              </a:rPr>
              <a:t>&lt;/</a:t>
            </a:r>
            <a:r>
              <a:rPr lang="en-US" sz="1200" dirty="0"/>
              <a:t> Flutter Mobile Development </a:t>
            </a:r>
            <a:r>
              <a:rPr lang="en-US" sz="1200" dirty="0">
                <a:solidFill>
                  <a:srgbClr val="41D0FD"/>
                </a:solidFill>
              </a:rPr>
              <a:t>&gt;</a:t>
            </a:r>
          </a:p>
        </p:txBody>
      </p:sp>
    </p:spTree>
  </p:cSld>
  <p:clrMapOvr>
    <a:masterClrMapping/>
  </p:clrMapOvr>
  <p:transition spd="slow">
    <p:push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pic>
        <p:nvPicPr>
          <p:cNvPr id="12" name="Picture 11">
            <a:extLst>
              <a:ext uri="{FF2B5EF4-FFF2-40B4-BE49-F238E27FC236}">
                <a16:creationId xmlns:a16="http://schemas.microsoft.com/office/drawing/2014/main" id="{E534CE05-B9ED-D905-E23F-C7C3B3EAFDC9}"/>
              </a:ext>
            </a:extLst>
          </p:cNvPr>
          <p:cNvPicPr>
            <a:picLocks noChangeAspect="1"/>
          </p:cNvPicPr>
          <p:nvPr/>
        </p:nvPicPr>
        <p:blipFill>
          <a:blip r:embed="rId3"/>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A428981A-D3F8-1ECE-3862-B7CE4664EB56}"/>
              </a:ext>
            </a:extLst>
          </p:cNvPr>
          <p:cNvSpPr/>
          <p:nvPr/>
        </p:nvSpPr>
        <p:spPr>
          <a:xfrm>
            <a:off x="0" y="0"/>
            <a:ext cx="9144000" cy="51435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16" name="Google Shape;728;p30">
            <a:extLst>
              <a:ext uri="{FF2B5EF4-FFF2-40B4-BE49-F238E27FC236}">
                <a16:creationId xmlns:a16="http://schemas.microsoft.com/office/drawing/2014/main" id="{7199F330-C3D7-E73C-C858-18B522ECF1E9}"/>
              </a:ext>
            </a:extLst>
          </p:cNvPr>
          <p:cNvSpPr txBox="1">
            <a:spLocks noGrp="1"/>
          </p:cNvSpPr>
          <p:nvPr>
            <p:ph type="title"/>
          </p:nvPr>
        </p:nvSpPr>
        <p:spPr>
          <a:xfrm>
            <a:off x="720000" y="113471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1D0FD"/>
                </a:solidFill>
              </a:rPr>
              <a:t>&lt;/</a:t>
            </a:r>
            <a:r>
              <a:rPr lang="en" dirty="0">
                <a:solidFill>
                  <a:schemeClr val="accent1"/>
                </a:solidFill>
              </a:rPr>
              <a:t> </a:t>
            </a:r>
            <a:r>
              <a:rPr lang="en-US" dirty="0"/>
              <a:t>Paul McWhorter</a:t>
            </a:r>
            <a:r>
              <a:rPr lang="en" dirty="0"/>
              <a:t> </a:t>
            </a:r>
            <a:endParaRPr dirty="0"/>
          </a:p>
        </p:txBody>
      </p:sp>
      <p:sp>
        <p:nvSpPr>
          <p:cNvPr id="18" name="Google Shape;728;p30">
            <a:extLst>
              <a:ext uri="{FF2B5EF4-FFF2-40B4-BE49-F238E27FC236}">
                <a16:creationId xmlns:a16="http://schemas.microsoft.com/office/drawing/2014/main" id="{878DA9B7-04C1-F1D7-4805-B9671026B36C}"/>
              </a:ext>
            </a:extLst>
          </p:cNvPr>
          <p:cNvSpPr txBox="1">
            <a:spLocks/>
          </p:cNvSpPr>
          <p:nvPr/>
        </p:nvSpPr>
        <p:spPr>
          <a:xfrm>
            <a:off x="720000" y="1995750"/>
            <a:ext cx="770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2000" dirty="0">
                <a:solidFill>
                  <a:schemeClr val="tx1"/>
                </a:solidFill>
              </a:rPr>
              <a:t>Provides A Great Raspberry Pi Course Help To Learn Most About Raspberry Pi From Scratch </a:t>
            </a:r>
          </a:p>
          <a:p>
            <a:r>
              <a:rPr lang="en-US" sz="2000" dirty="0">
                <a:solidFill>
                  <a:schemeClr val="tx1"/>
                </a:solidFill>
              </a:rPr>
              <a:t>He also Provide Course To Learn Python</a:t>
            </a:r>
          </a:p>
          <a:p>
            <a:endParaRPr lang="en-US" sz="2000" dirty="0">
              <a:solidFill>
                <a:schemeClr val="tx1"/>
              </a:solidFill>
            </a:endParaRPr>
          </a:p>
        </p:txBody>
      </p:sp>
      <p:sp>
        <p:nvSpPr>
          <p:cNvPr id="19" name="Google Shape;728;p30">
            <a:extLst>
              <a:ext uri="{FF2B5EF4-FFF2-40B4-BE49-F238E27FC236}">
                <a16:creationId xmlns:a16="http://schemas.microsoft.com/office/drawing/2014/main" id="{3EA5CCDA-93FF-79B8-8AC9-D7333A72D65F}"/>
              </a:ext>
            </a:extLst>
          </p:cNvPr>
          <p:cNvSpPr txBox="1">
            <a:spLocks/>
          </p:cNvSpPr>
          <p:nvPr/>
        </p:nvSpPr>
        <p:spPr>
          <a:xfrm>
            <a:off x="720000" y="4008790"/>
            <a:ext cx="770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2000" dirty="0">
                <a:solidFill>
                  <a:schemeClr val="tx1"/>
                </a:solidFill>
                <a:hlinkClick r:id="rId4"/>
              </a:rPr>
              <a:t>&lt;/ View Chanel &gt;</a:t>
            </a:r>
            <a:endParaRPr lang="en-US" sz="2000" dirty="0">
              <a:solidFill>
                <a:schemeClr val="tx1"/>
              </a:solidFill>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7" name="Rectangle 16">
            <a:extLst>
              <a:ext uri="{FF2B5EF4-FFF2-40B4-BE49-F238E27FC236}">
                <a16:creationId xmlns:a16="http://schemas.microsoft.com/office/drawing/2014/main" id="{AAA2F750-4621-AFA2-BCD7-48198E044323}"/>
              </a:ext>
            </a:extLst>
          </p:cNvPr>
          <p:cNvSpPr/>
          <p:nvPr/>
        </p:nvSpPr>
        <p:spPr>
          <a:xfrm>
            <a:off x="582930" y="371860"/>
            <a:ext cx="7978140" cy="373380"/>
          </a:xfrm>
          <a:prstGeom prst="rect">
            <a:avLst/>
          </a:prstGeom>
          <a:solidFill>
            <a:srgbClr val="2D323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l" rtl="0">
              <a:spcBef>
                <a:spcPts val="0"/>
              </a:spcBef>
              <a:spcAft>
                <a:spcPts val="0"/>
              </a:spcAft>
              <a:buNone/>
            </a:pPr>
            <a:r>
              <a:rPr lang="en-US" dirty="0">
                <a:solidFill>
                  <a:schemeClr val="tx1"/>
                </a:solidFill>
                <a:latin typeface="Quantico" panose="020B0604020202020204" charset="0"/>
              </a:rPr>
              <a:t>   Table of Content</a:t>
            </a:r>
          </a:p>
        </p:txBody>
      </p:sp>
      <p:sp>
        <p:nvSpPr>
          <p:cNvPr id="20" name="Rectangle 19">
            <a:extLst>
              <a:ext uri="{FF2B5EF4-FFF2-40B4-BE49-F238E27FC236}">
                <a16:creationId xmlns:a16="http://schemas.microsoft.com/office/drawing/2014/main" id="{83CEB470-7B0F-D2FB-B864-C0E57CE44844}"/>
              </a:ext>
            </a:extLst>
          </p:cNvPr>
          <p:cNvSpPr/>
          <p:nvPr/>
        </p:nvSpPr>
        <p:spPr>
          <a:xfrm>
            <a:off x="582930" y="745240"/>
            <a:ext cx="7978140" cy="3788660"/>
          </a:xfrm>
          <a:prstGeom prst="rect">
            <a:avLst/>
          </a:prstGeom>
          <a:solidFill>
            <a:srgbClr val="2D323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02;p16">
            <a:extLst>
              <a:ext uri="{FF2B5EF4-FFF2-40B4-BE49-F238E27FC236}">
                <a16:creationId xmlns:a16="http://schemas.microsoft.com/office/drawing/2014/main" id="{7179831B-FD07-0C53-A0AE-991A2BDE1AF5}"/>
              </a:ext>
            </a:extLst>
          </p:cNvPr>
          <p:cNvSpPr txBox="1">
            <a:spLocks noGrp="1"/>
          </p:cNvSpPr>
          <p:nvPr>
            <p:ph type="title"/>
          </p:nvPr>
        </p:nvSpPr>
        <p:spPr>
          <a:xfrm>
            <a:off x="720000" y="845820"/>
            <a:ext cx="7704000" cy="4131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FFDB5D"/>
                </a:solidFill>
              </a:rPr>
              <a:t>&lt;Content&gt;</a:t>
            </a:r>
            <a:br>
              <a:rPr lang="en-US" sz="2400" dirty="0">
                <a:solidFill>
                  <a:srgbClr val="FFC806"/>
                </a:solidFill>
              </a:rPr>
            </a:br>
            <a:br>
              <a:rPr lang="ar-EG" sz="2400" dirty="0">
                <a:solidFill>
                  <a:srgbClr val="FFC806"/>
                </a:solidFill>
              </a:rPr>
            </a:br>
            <a:br>
              <a:rPr lang="en-US" sz="2400" dirty="0"/>
            </a:br>
            <a:br>
              <a:rPr lang="en-US" sz="2400" dirty="0"/>
            </a:br>
            <a:br>
              <a:rPr lang="en-US" sz="2400" dirty="0"/>
            </a:br>
            <a:br>
              <a:rPr lang="en-US" sz="2400" dirty="0"/>
            </a:br>
            <a:br>
              <a:rPr lang="en-US" sz="2400" dirty="0"/>
            </a:br>
            <a:br>
              <a:rPr lang="en-US" sz="2400" dirty="0"/>
            </a:br>
            <a:r>
              <a:rPr lang="en-US" sz="2400" dirty="0">
                <a:solidFill>
                  <a:srgbClr val="FFDB5D"/>
                </a:solidFill>
              </a:rPr>
              <a:t>&lt;/Content&gt;</a:t>
            </a:r>
            <a:endParaRPr sz="2400" dirty="0">
              <a:solidFill>
                <a:srgbClr val="FFDB5D"/>
              </a:solidFill>
            </a:endParaRPr>
          </a:p>
        </p:txBody>
      </p:sp>
      <p:sp>
        <p:nvSpPr>
          <p:cNvPr id="26" name="Google Shape;103;p16">
            <a:extLst>
              <a:ext uri="{FF2B5EF4-FFF2-40B4-BE49-F238E27FC236}">
                <a16:creationId xmlns:a16="http://schemas.microsoft.com/office/drawing/2014/main" id="{4D3E4489-CC06-7111-F508-A53556FF8627}"/>
              </a:ext>
            </a:extLst>
          </p:cNvPr>
          <p:cNvSpPr txBox="1">
            <a:spLocks noGrp="1"/>
          </p:cNvSpPr>
          <p:nvPr>
            <p:ph type="body" idx="1"/>
          </p:nvPr>
        </p:nvSpPr>
        <p:spPr>
          <a:xfrm>
            <a:off x="720000" y="1511270"/>
            <a:ext cx="7704000" cy="23916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&lt;</a:t>
            </a:r>
            <a:r>
              <a:rPr lang="en-US" sz="1600" dirty="0" err="1"/>
              <a:t>ul</a:t>
            </a:r>
            <a:r>
              <a:rPr lang="en-US" sz="1600" dirty="0"/>
              <a:t>&gt;</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      &lt;li&gt; Hardware Components &lt;/li&gt;</a:t>
            </a:r>
          </a:p>
          <a:p>
            <a:pPr marL="0" lvl="0" indent="0" algn="l" rtl="0">
              <a:spcBef>
                <a:spcPts val="0"/>
              </a:spcBef>
              <a:spcAft>
                <a:spcPts val="0"/>
              </a:spcAft>
              <a:buNone/>
            </a:pPr>
            <a:r>
              <a:rPr lang="en-US" sz="1600" dirty="0"/>
              <a:t>      &lt;li&gt; Programming Languages &amp; Frameworks &lt;/li&gt;</a:t>
            </a:r>
          </a:p>
          <a:p>
            <a:pPr marL="0" lvl="0" indent="0" algn="l" rtl="0">
              <a:spcBef>
                <a:spcPts val="0"/>
              </a:spcBef>
              <a:spcAft>
                <a:spcPts val="0"/>
              </a:spcAft>
              <a:buNone/>
            </a:pPr>
            <a:r>
              <a:rPr lang="en-US" sz="1600" dirty="0"/>
              <a:t>      &lt;li&gt; Tutorial &lt;/li&gt;</a:t>
            </a:r>
          </a:p>
          <a:p>
            <a:pPr marL="0" lvl="0" indent="0" algn="l" rtl="0">
              <a:spcBef>
                <a:spcPts val="0"/>
              </a:spcBef>
              <a:spcAft>
                <a:spcPts val="0"/>
              </a:spcAft>
              <a:buNone/>
            </a:pPr>
            <a:r>
              <a:rPr lang="en-US" sz="1600" dirty="0"/>
              <a:t>      &lt;li&gt; Project References &lt;/li&gt;</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&lt;/</a:t>
            </a:r>
            <a:r>
              <a:rPr lang="en-US" sz="1600" dirty="0" err="1"/>
              <a:t>ul</a:t>
            </a:r>
            <a:r>
              <a:rPr lang="en-US" sz="1600" dirty="0"/>
              <a:t>&gt;</a:t>
            </a:r>
            <a:endParaRPr sz="1600" dirty="0"/>
          </a:p>
        </p:txBody>
      </p:sp>
      <p:sp>
        <p:nvSpPr>
          <p:cNvPr id="27" name="Google Shape;95;p15">
            <a:extLst>
              <a:ext uri="{FF2B5EF4-FFF2-40B4-BE49-F238E27FC236}">
                <a16:creationId xmlns:a16="http://schemas.microsoft.com/office/drawing/2014/main" id="{8518587B-9A64-C181-DF29-7BE1E6A133F2}"/>
              </a:ext>
            </a:extLst>
          </p:cNvPr>
          <p:cNvSpPr/>
          <p:nvPr/>
        </p:nvSpPr>
        <p:spPr>
          <a:xfrm>
            <a:off x="8062168" y="513530"/>
            <a:ext cx="88213" cy="86930"/>
          </a:xfrm>
          <a:custGeom>
            <a:avLst/>
            <a:gdLst/>
            <a:ahLst/>
            <a:cxnLst/>
            <a:rect l="l" t="t" r="r" b="b"/>
            <a:pathLst>
              <a:path w="2269" h="2236" extrusionOk="0">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p15">
            <a:extLst>
              <a:ext uri="{FF2B5EF4-FFF2-40B4-BE49-F238E27FC236}">
                <a16:creationId xmlns:a16="http://schemas.microsoft.com/office/drawing/2014/main" id="{FACF5DD4-0A07-C185-7FE6-FCBFA3DF7CC5}"/>
              </a:ext>
            </a:extLst>
          </p:cNvPr>
          <p:cNvSpPr/>
          <p:nvPr/>
        </p:nvSpPr>
        <p:spPr>
          <a:xfrm>
            <a:off x="8199600" y="513530"/>
            <a:ext cx="88252" cy="86930"/>
          </a:xfrm>
          <a:custGeom>
            <a:avLst/>
            <a:gdLst/>
            <a:ahLst/>
            <a:cxnLst/>
            <a:rect l="l" t="t" r="r" b="b"/>
            <a:pathLst>
              <a:path w="2270" h="2236" extrusionOk="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7;p15">
            <a:extLst>
              <a:ext uri="{FF2B5EF4-FFF2-40B4-BE49-F238E27FC236}">
                <a16:creationId xmlns:a16="http://schemas.microsoft.com/office/drawing/2014/main" id="{ED5E87A6-BC0B-FFC7-4A6A-FFF866573E98}"/>
              </a:ext>
            </a:extLst>
          </p:cNvPr>
          <p:cNvSpPr/>
          <p:nvPr/>
        </p:nvSpPr>
        <p:spPr>
          <a:xfrm>
            <a:off x="8335787" y="513530"/>
            <a:ext cx="88213" cy="86930"/>
          </a:xfrm>
          <a:custGeom>
            <a:avLst/>
            <a:gdLst/>
            <a:ahLst/>
            <a:cxnLst/>
            <a:rect l="l" t="t" r="r" b="b"/>
            <a:pathLst>
              <a:path w="2269" h="2236" extrusionOk="0">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7" name="Picture 6">
            <a:extLst>
              <a:ext uri="{FF2B5EF4-FFF2-40B4-BE49-F238E27FC236}">
                <a16:creationId xmlns:a16="http://schemas.microsoft.com/office/drawing/2014/main" id="{E985B137-0DA1-2BC6-6539-C411F1158A73}"/>
              </a:ext>
            </a:extLst>
          </p:cNvPr>
          <p:cNvPicPr>
            <a:picLocks noChangeAspect="1"/>
          </p:cNvPicPr>
          <p:nvPr/>
        </p:nvPicPr>
        <p:blipFill>
          <a:blip r:embed="rId3"/>
          <a:stretch>
            <a:fill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60850921-E6EB-2F52-F5F4-344B6A83A194}"/>
              </a:ext>
            </a:extLst>
          </p:cNvPr>
          <p:cNvSpPr/>
          <p:nvPr/>
        </p:nvSpPr>
        <p:spPr>
          <a:xfrm>
            <a:off x="0" y="0"/>
            <a:ext cx="9144000" cy="51435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9" name="Google Shape;728;p30">
            <a:extLst>
              <a:ext uri="{FF2B5EF4-FFF2-40B4-BE49-F238E27FC236}">
                <a16:creationId xmlns:a16="http://schemas.microsoft.com/office/drawing/2014/main" id="{5B118E98-A90B-1D97-48A1-21C84A55321F}"/>
              </a:ext>
            </a:extLst>
          </p:cNvPr>
          <p:cNvSpPr txBox="1">
            <a:spLocks noGrp="1"/>
          </p:cNvSpPr>
          <p:nvPr>
            <p:ph type="title"/>
          </p:nvPr>
        </p:nvSpPr>
        <p:spPr>
          <a:xfrm>
            <a:off x="1733460" y="87628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EF9A88"/>
                </a:solidFill>
              </a:rPr>
              <a:t>&lt;/</a:t>
            </a:r>
            <a:r>
              <a:rPr lang="en" dirty="0">
                <a:solidFill>
                  <a:schemeClr val="accent1"/>
                </a:solidFill>
              </a:rPr>
              <a:t> </a:t>
            </a:r>
            <a:r>
              <a:rPr lang="en-US" dirty="0"/>
              <a:t>Harvard CS50 Python </a:t>
            </a:r>
            <a:endParaRPr dirty="0"/>
          </a:p>
        </p:txBody>
      </p:sp>
      <p:sp>
        <p:nvSpPr>
          <p:cNvPr id="10" name="Google Shape;728;p30">
            <a:extLst>
              <a:ext uri="{FF2B5EF4-FFF2-40B4-BE49-F238E27FC236}">
                <a16:creationId xmlns:a16="http://schemas.microsoft.com/office/drawing/2014/main" id="{F6745F1A-080E-6244-E8FF-D812DD2C3DC5}"/>
              </a:ext>
            </a:extLst>
          </p:cNvPr>
          <p:cNvSpPr txBox="1">
            <a:spLocks/>
          </p:cNvSpPr>
          <p:nvPr/>
        </p:nvSpPr>
        <p:spPr>
          <a:xfrm>
            <a:off x="1733460" y="1722080"/>
            <a:ext cx="6743880" cy="143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1800" b="0" i="0" dirty="0">
                <a:solidFill>
                  <a:schemeClr val="tx1"/>
                </a:solidFill>
                <a:effectLst/>
                <a:latin typeface="Quantico" panose="020B0604020202020204" charset="0"/>
              </a:rPr>
              <a:t>An introduction to programming using a language called Python. Learn how to read and write code as well as how to test and “debug” it. Designed for students with or without prior programming experience</a:t>
            </a:r>
            <a:endParaRPr lang="en-US" sz="1800" dirty="0">
              <a:solidFill>
                <a:schemeClr val="tx1"/>
              </a:solidFill>
              <a:latin typeface="Quantico" panose="020B0604020202020204" charset="0"/>
            </a:endParaRPr>
          </a:p>
        </p:txBody>
      </p:sp>
      <p:sp>
        <p:nvSpPr>
          <p:cNvPr id="11" name="Google Shape;728;p30">
            <a:extLst>
              <a:ext uri="{FF2B5EF4-FFF2-40B4-BE49-F238E27FC236}">
                <a16:creationId xmlns:a16="http://schemas.microsoft.com/office/drawing/2014/main" id="{DFDBB0F0-7EC8-82B3-F78F-6FEB3C3B282B}"/>
              </a:ext>
            </a:extLst>
          </p:cNvPr>
          <p:cNvSpPr txBox="1">
            <a:spLocks/>
          </p:cNvSpPr>
          <p:nvPr/>
        </p:nvSpPr>
        <p:spPr>
          <a:xfrm>
            <a:off x="1830660" y="3861090"/>
            <a:ext cx="654948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2000" dirty="0">
                <a:solidFill>
                  <a:schemeClr val="tx1"/>
                </a:solidFill>
                <a:hlinkClick r:id="rId4"/>
              </a:rPr>
              <a:t>&lt;/ View Chanel &gt;</a:t>
            </a:r>
            <a:endParaRPr lang="en-US" sz="2000" dirty="0">
              <a:solidFill>
                <a:schemeClr val="tx1"/>
              </a:solidFill>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pic>
        <p:nvPicPr>
          <p:cNvPr id="5" name="Picture 4">
            <a:extLst>
              <a:ext uri="{FF2B5EF4-FFF2-40B4-BE49-F238E27FC236}">
                <a16:creationId xmlns:a16="http://schemas.microsoft.com/office/drawing/2014/main" id="{CC615E0F-C220-4F77-DE08-23BC40C11D0F}"/>
              </a:ext>
            </a:extLst>
          </p:cNvPr>
          <p:cNvPicPr>
            <a:picLocks noChangeAspect="1"/>
          </p:cNvPicPr>
          <p:nvPr/>
        </p:nvPicPr>
        <p:blipFill>
          <a:blip r:embed="rId3"/>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792F2A45-312A-8D4D-3310-EA07CEC4F59B}"/>
              </a:ext>
            </a:extLst>
          </p:cNvPr>
          <p:cNvSpPr/>
          <p:nvPr/>
        </p:nvSpPr>
        <p:spPr>
          <a:xfrm>
            <a:off x="0" y="0"/>
            <a:ext cx="9144000" cy="5143500"/>
          </a:xfrm>
          <a:prstGeom prst="rect">
            <a:avLst/>
          </a:prstGeom>
          <a:solidFill>
            <a:srgbClr val="00206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7" name="Google Shape;728;p30">
            <a:extLst>
              <a:ext uri="{FF2B5EF4-FFF2-40B4-BE49-F238E27FC236}">
                <a16:creationId xmlns:a16="http://schemas.microsoft.com/office/drawing/2014/main" id="{04D98D7F-2E81-09FC-3E5F-4C29C985EC1B}"/>
              </a:ext>
            </a:extLst>
          </p:cNvPr>
          <p:cNvSpPr txBox="1">
            <a:spLocks noGrp="1"/>
          </p:cNvSpPr>
          <p:nvPr>
            <p:ph type="title"/>
          </p:nvPr>
        </p:nvSpPr>
        <p:spPr>
          <a:xfrm>
            <a:off x="720000" y="113471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1D0FD"/>
                </a:solidFill>
              </a:rPr>
              <a:t>&lt;/</a:t>
            </a:r>
            <a:r>
              <a:rPr lang="en" dirty="0">
                <a:solidFill>
                  <a:schemeClr val="accent1"/>
                </a:solidFill>
              </a:rPr>
              <a:t> </a:t>
            </a:r>
            <a:r>
              <a:rPr lang="en-US" dirty="0" err="1"/>
              <a:t>Rivaan</a:t>
            </a:r>
            <a:r>
              <a:rPr lang="en-US" dirty="0"/>
              <a:t> Ranawat</a:t>
            </a:r>
            <a:endParaRPr dirty="0"/>
          </a:p>
        </p:txBody>
      </p:sp>
      <p:sp>
        <p:nvSpPr>
          <p:cNvPr id="8" name="Google Shape;728;p30">
            <a:extLst>
              <a:ext uri="{FF2B5EF4-FFF2-40B4-BE49-F238E27FC236}">
                <a16:creationId xmlns:a16="http://schemas.microsoft.com/office/drawing/2014/main" id="{A452383C-9329-E19A-403B-C983885B748C}"/>
              </a:ext>
            </a:extLst>
          </p:cNvPr>
          <p:cNvSpPr txBox="1">
            <a:spLocks/>
          </p:cNvSpPr>
          <p:nvPr/>
        </p:nvSpPr>
        <p:spPr>
          <a:xfrm>
            <a:off x="720000" y="1995750"/>
            <a:ext cx="770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2000" dirty="0" err="1">
                <a:solidFill>
                  <a:schemeClr val="tx1"/>
                </a:solidFill>
              </a:rPr>
              <a:t>Rivaan</a:t>
            </a:r>
            <a:r>
              <a:rPr lang="en-US" sz="2000" dirty="0">
                <a:solidFill>
                  <a:schemeClr val="tx1"/>
                </a:solidFill>
              </a:rPr>
              <a:t> Ranawat Is a YouTube Channel That Provide</a:t>
            </a:r>
            <a:r>
              <a:rPr lang="ar-EG" sz="2000" dirty="0">
                <a:solidFill>
                  <a:schemeClr val="tx1"/>
                </a:solidFill>
              </a:rPr>
              <a:t> </a:t>
            </a:r>
            <a:r>
              <a:rPr lang="en-US" sz="2000" dirty="0">
                <a:solidFill>
                  <a:schemeClr val="tx1"/>
                </a:solidFill>
              </a:rPr>
              <a:t> Helpful Tutorials  For Flutter and Dart Programming Language </a:t>
            </a:r>
          </a:p>
        </p:txBody>
      </p:sp>
      <p:sp>
        <p:nvSpPr>
          <p:cNvPr id="9" name="Google Shape;728;p30">
            <a:extLst>
              <a:ext uri="{FF2B5EF4-FFF2-40B4-BE49-F238E27FC236}">
                <a16:creationId xmlns:a16="http://schemas.microsoft.com/office/drawing/2014/main" id="{1389650C-9840-BDE7-4AB8-AB0992CB8E53}"/>
              </a:ext>
            </a:extLst>
          </p:cNvPr>
          <p:cNvSpPr txBox="1">
            <a:spLocks/>
          </p:cNvSpPr>
          <p:nvPr/>
        </p:nvSpPr>
        <p:spPr>
          <a:xfrm>
            <a:off x="720000" y="4008790"/>
            <a:ext cx="770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2000" dirty="0">
                <a:solidFill>
                  <a:schemeClr val="tx1"/>
                </a:solidFill>
                <a:hlinkClick r:id="rId4"/>
              </a:rPr>
              <a:t>&lt;/ View Chanel &gt;</a:t>
            </a:r>
            <a:endParaRPr lang="en-US" sz="2000" dirty="0">
              <a:solidFill>
                <a:schemeClr val="tx1"/>
              </a:solidFill>
            </a:endParaRPr>
          </a:p>
        </p:txBody>
      </p:sp>
    </p:spTree>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35"/>
          <p:cNvSpPr txBox="1">
            <a:spLocks noGrp="1"/>
          </p:cNvSpPr>
          <p:nvPr>
            <p:ph type="title"/>
          </p:nvPr>
        </p:nvSpPr>
        <p:spPr>
          <a:xfrm>
            <a:off x="720000" y="73762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Quantico" panose="020B0604020202020204" charset="0"/>
              </a:rPr>
              <a:t>&lt;/</a:t>
            </a:r>
            <a:r>
              <a:rPr lang="en" dirty="0">
                <a:latin typeface="Quantico" panose="020B0604020202020204" charset="0"/>
              </a:rPr>
              <a:t> References Projects</a:t>
            </a:r>
            <a:endParaRPr dirty="0">
              <a:latin typeface="Quantico" panose="020B0604020202020204" charset="0"/>
            </a:endParaRPr>
          </a:p>
        </p:txBody>
      </p:sp>
      <p:sp>
        <p:nvSpPr>
          <p:cNvPr id="3" name="TextBox 2">
            <a:extLst>
              <a:ext uri="{FF2B5EF4-FFF2-40B4-BE49-F238E27FC236}">
                <a16:creationId xmlns:a16="http://schemas.microsoft.com/office/drawing/2014/main" id="{7B97B649-97AA-BB8E-A871-EB7070331612}"/>
              </a:ext>
            </a:extLst>
          </p:cNvPr>
          <p:cNvSpPr txBox="1"/>
          <p:nvPr/>
        </p:nvSpPr>
        <p:spPr>
          <a:xfrm>
            <a:off x="1133385" y="1851211"/>
            <a:ext cx="7067640" cy="307777"/>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b="0" i="0" dirty="0">
                <a:solidFill>
                  <a:srgbClr val="E6EDF3"/>
                </a:solidFill>
                <a:effectLst/>
                <a:latin typeface="Quantico" panose="020B0604020202020204" charset="0"/>
              </a:rPr>
              <a:t>IoT Based Home Security System Using Raspberry Pi-3</a:t>
            </a:r>
            <a:endParaRPr lang="en-US" dirty="0">
              <a:latin typeface="Quantico" panose="020B0604020202020204" charset="0"/>
            </a:endParaRPr>
          </a:p>
        </p:txBody>
      </p:sp>
      <p:sp>
        <p:nvSpPr>
          <p:cNvPr id="5" name="TextBox 4">
            <a:extLst>
              <a:ext uri="{FF2B5EF4-FFF2-40B4-BE49-F238E27FC236}">
                <a16:creationId xmlns:a16="http://schemas.microsoft.com/office/drawing/2014/main" id="{B3E5A49B-8A2A-11A6-8C1D-6F8F8FEB137A}"/>
              </a:ext>
            </a:extLst>
          </p:cNvPr>
          <p:cNvSpPr txBox="1"/>
          <p:nvPr/>
        </p:nvSpPr>
        <p:spPr>
          <a:xfrm>
            <a:off x="1133384" y="2238375"/>
            <a:ext cx="7439115" cy="307777"/>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b="0" i="0" dirty="0">
                <a:solidFill>
                  <a:srgbClr val="E6EDF3"/>
                </a:solidFill>
                <a:effectLst/>
                <a:latin typeface="Quantico" panose="020B0604020202020204" charset="0"/>
              </a:rPr>
              <a:t>Smart Doorbell Using Raspberry Pi and Pi Camera</a:t>
            </a:r>
            <a:endParaRPr lang="en-US" dirty="0">
              <a:latin typeface="Quantico" panose="020B0604020202020204" charset="0"/>
            </a:endParaRPr>
          </a:p>
        </p:txBody>
      </p:sp>
      <p:sp>
        <p:nvSpPr>
          <p:cNvPr id="7" name="TextBox 6">
            <a:extLst>
              <a:ext uri="{FF2B5EF4-FFF2-40B4-BE49-F238E27FC236}">
                <a16:creationId xmlns:a16="http://schemas.microsoft.com/office/drawing/2014/main" id="{0441CE27-88FD-CDE0-145B-FA1FC7FE007B}"/>
              </a:ext>
            </a:extLst>
          </p:cNvPr>
          <p:cNvSpPr txBox="1"/>
          <p:nvPr/>
        </p:nvSpPr>
        <p:spPr>
          <a:xfrm>
            <a:off x="1133384" y="2574486"/>
            <a:ext cx="6848565" cy="523220"/>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b="0" i="0" dirty="0">
                <a:solidFill>
                  <a:srgbClr val="E6EDF3"/>
                </a:solidFill>
                <a:effectLst/>
                <a:latin typeface="Quantico" panose="020B0604020202020204" charset="0"/>
              </a:rPr>
              <a:t>Security System for Visitor Validation at Entrance using Raspberry Pi and Elliptical Curve Digital Signature</a:t>
            </a:r>
            <a:endParaRPr lang="en-US" dirty="0">
              <a:latin typeface="Quantico" panose="020B0604020202020204" charset="0"/>
            </a:endParaRPr>
          </a:p>
        </p:txBody>
      </p:sp>
      <p:sp>
        <p:nvSpPr>
          <p:cNvPr id="9" name="TextBox 8">
            <a:extLst>
              <a:ext uri="{FF2B5EF4-FFF2-40B4-BE49-F238E27FC236}">
                <a16:creationId xmlns:a16="http://schemas.microsoft.com/office/drawing/2014/main" id="{4E50A924-978D-0D0C-167A-6C92AD08DD12}"/>
              </a:ext>
            </a:extLst>
          </p:cNvPr>
          <p:cNvSpPr txBox="1"/>
          <p:nvPr/>
        </p:nvSpPr>
        <p:spPr>
          <a:xfrm>
            <a:off x="1133385" y="3097706"/>
            <a:ext cx="6667680" cy="307777"/>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b="0" i="0" dirty="0">
                <a:solidFill>
                  <a:srgbClr val="E6EDF3"/>
                </a:solidFill>
                <a:effectLst/>
                <a:latin typeface="Quantico" panose="020B0604020202020204" charset="0"/>
              </a:rPr>
              <a:t>IoT</a:t>
            </a:r>
            <a:r>
              <a:rPr lang="ar-EG" b="0" i="0" dirty="0">
                <a:solidFill>
                  <a:srgbClr val="E6EDF3"/>
                </a:solidFill>
                <a:effectLst/>
                <a:latin typeface="Quantico" panose="020B0604020202020204" charset="0"/>
              </a:rPr>
              <a:t> </a:t>
            </a:r>
            <a:r>
              <a:rPr lang="en-US" b="0" i="0" dirty="0">
                <a:solidFill>
                  <a:srgbClr val="E6EDF3"/>
                </a:solidFill>
                <a:effectLst/>
                <a:latin typeface="Quantico" panose="020B0604020202020204" charset="0"/>
              </a:rPr>
              <a:t>Based</a:t>
            </a:r>
            <a:r>
              <a:rPr lang="ar-EG" b="0" i="0" dirty="0">
                <a:solidFill>
                  <a:srgbClr val="E6EDF3"/>
                </a:solidFill>
                <a:effectLst/>
                <a:latin typeface="Quantico" panose="020B0604020202020204" charset="0"/>
              </a:rPr>
              <a:t> </a:t>
            </a:r>
            <a:r>
              <a:rPr lang="en-US" b="0" i="0" dirty="0">
                <a:solidFill>
                  <a:srgbClr val="E6EDF3"/>
                </a:solidFill>
                <a:effectLst/>
                <a:latin typeface="Quantico" panose="020B0604020202020204" charset="0"/>
              </a:rPr>
              <a:t>Smart</a:t>
            </a:r>
            <a:r>
              <a:rPr lang="ar-EG" b="0" i="0" dirty="0">
                <a:solidFill>
                  <a:srgbClr val="E6EDF3"/>
                </a:solidFill>
                <a:effectLst/>
                <a:latin typeface="Quantico" panose="020B0604020202020204" charset="0"/>
              </a:rPr>
              <a:t> </a:t>
            </a:r>
            <a:r>
              <a:rPr lang="en-US" b="0" i="0" dirty="0">
                <a:solidFill>
                  <a:srgbClr val="E6EDF3"/>
                </a:solidFill>
                <a:effectLst/>
                <a:latin typeface="Quantico" panose="020B0604020202020204" charset="0"/>
              </a:rPr>
              <a:t>Doorbell</a:t>
            </a:r>
            <a:r>
              <a:rPr lang="ar-EG" b="0" i="0" dirty="0">
                <a:solidFill>
                  <a:srgbClr val="E6EDF3"/>
                </a:solidFill>
                <a:effectLst/>
                <a:latin typeface="Quantico" panose="020B0604020202020204" charset="0"/>
              </a:rPr>
              <a:t> </a:t>
            </a:r>
            <a:r>
              <a:rPr lang="en-US" b="0" i="0" dirty="0">
                <a:solidFill>
                  <a:srgbClr val="E6EDF3"/>
                </a:solidFill>
                <a:effectLst/>
                <a:latin typeface="Quantico" panose="020B0604020202020204" charset="0"/>
              </a:rPr>
              <a:t>Using</a:t>
            </a:r>
            <a:r>
              <a:rPr lang="ar-EG" b="0" i="0" dirty="0">
                <a:solidFill>
                  <a:srgbClr val="E6EDF3"/>
                </a:solidFill>
                <a:effectLst/>
                <a:latin typeface="Quantico" panose="020B0604020202020204" charset="0"/>
              </a:rPr>
              <a:t> </a:t>
            </a:r>
            <a:r>
              <a:rPr lang="en-US" b="0" i="0" dirty="0">
                <a:solidFill>
                  <a:srgbClr val="E6EDF3"/>
                </a:solidFill>
                <a:effectLst/>
                <a:latin typeface="Quantico" panose="020B0604020202020204" charset="0"/>
              </a:rPr>
              <a:t>Raspberry</a:t>
            </a:r>
            <a:r>
              <a:rPr lang="ar-EG" b="0" i="0" dirty="0">
                <a:solidFill>
                  <a:srgbClr val="E6EDF3"/>
                </a:solidFill>
                <a:effectLst/>
                <a:latin typeface="Quantico" panose="020B0604020202020204" charset="0"/>
              </a:rPr>
              <a:t> </a:t>
            </a:r>
            <a:r>
              <a:rPr lang="en-US" b="0" i="0" dirty="0">
                <a:solidFill>
                  <a:srgbClr val="E6EDF3"/>
                </a:solidFill>
                <a:effectLst/>
                <a:latin typeface="Quantico" panose="020B0604020202020204" charset="0"/>
              </a:rPr>
              <a:t>Pi</a:t>
            </a:r>
            <a:endParaRPr lang="en-US" dirty="0">
              <a:latin typeface="Quantico" panose="020B0604020202020204" charset="0"/>
            </a:endParaRPr>
          </a:p>
        </p:txBody>
      </p:sp>
      <p:sp>
        <p:nvSpPr>
          <p:cNvPr id="11" name="TextBox 10">
            <a:extLst>
              <a:ext uri="{FF2B5EF4-FFF2-40B4-BE49-F238E27FC236}">
                <a16:creationId xmlns:a16="http://schemas.microsoft.com/office/drawing/2014/main" id="{5D77957C-CC5C-4D6B-AAE1-691C5D46DFE2}"/>
              </a:ext>
            </a:extLst>
          </p:cNvPr>
          <p:cNvSpPr txBox="1"/>
          <p:nvPr/>
        </p:nvSpPr>
        <p:spPr>
          <a:xfrm>
            <a:off x="1133385" y="3405483"/>
            <a:ext cx="6848564" cy="307777"/>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b="0" i="0" dirty="0">
                <a:solidFill>
                  <a:srgbClr val="E6EDF3"/>
                </a:solidFill>
                <a:effectLst/>
                <a:latin typeface="Quantico" panose="020B0604020202020204" charset="0"/>
              </a:rPr>
              <a:t>Raspberry Pi based Smart Home for Deployment in the Smart Grid</a:t>
            </a:r>
            <a:endParaRPr lang="en-US" dirty="0">
              <a:latin typeface="Quantico" panose="020B0604020202020204" charset="0"/>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37"/>
          <p:cNvSpPr txBox="1">
            <a:spLocks noGrp="1"/>
          </p:cNvSpPr>
          <p:nvPr>
            <p:ph type="title"/>
          </p:nvPr>
        </p:nvSpPr>
        <p:spPr>
          <a:xfrm>
            <a:off x="392340" y="303280"/>
            <a:ext cx="7684860" cy="12435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2"/>
                </a:solidFill>
              </a:rPr>
              <a:t>&lt;/</a:t>
            </a:r>
            <a:r>
              <a:rPr lang="en-US" dirty="0"/>
              <a:t>IoT Based Home Security System Using Raspberry Pi-3</a:t>
            </a:r>
            <a:br>
              <a:rPr lang="en-US" dirty="0"/>
            </a:br>
            <a:endParaRPr lang="en-US" dirty="0"/>
          </a:p>
        </p:txBody>
      </p:sp>
      <p:sp>
        <p:nvSpPr>
          <p:cNvPr id="8" name="Google Shape;1078;p37">
            <a:extLst>
              <a:ext uri="{FF2B5EF4-FFF2-40B4-BE49-F238E27FC236}">
                <a16:creationId xmlns:a16="http://schemas.microsoft.com/office/drawing/2014/main" id="{7A49553D-226F-A505-45FE-A3D46690226A}"/>
              </a:ext>
            </a:extLst>
          </p:cNvPr>
          <p:cNvSpPr txBox="1">
            <a:spLocks/>
          </p:cNvSpPr>
          <p:nvPr/>
        </p:nvSpPr>
        <p:spPr>
          <a:xfrm>
            <a:off x="394576" y="1546860"/>
            <a:ext cx="5379810" cy="26220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1200" dirty="0">
                <a:solidFill>
                  <a:schemeClr val="tx1"/>
                </a:solidFill>
              </a:rPr>
              <a:t>IoT Based Home Security System Using Raspberry Pi-3! This article provides valuable insights on how to use Raspberry Pi-3 to create a secure home environment. </a:t>
            </a:r>
          </a:p>
          <a:p>
            <a:endParaRPr lang="en-US" sz="1200" dirty="0">
              <a:solidFill>
                <a:schemeClr val="tx1"/>
              </a:solidFill>
            </a:endParaRPr>
          </a:p>
          <a:p>
            <a:r>
              <a:rPr lang="en-US" sz="1200" dirty="0">
                <a:solidFill>
                  <a:schemeClr val="tx1"/>
                </a:solidFill>
              </a:rPr>
              <a:t>This System Recognize any Visitor When it Near To the Door Using  PIR Sensor When Visitor Come Closer To the Door The System Capture an Image Using The Pi Camera Which Installed To The Raspberry Pi Then the Raspberry Pi Store The Image on Micro SD and Analysis The Image Using YOLO algorithm </a:t>
            </a:r>
          </a:p>
          <a:p>
            <a:endParaRPr lang="en-US" sz="1200" dirty="0">
              <a:solidFill>
                <a:schemeClr val="tx1"/>
              </a:solidFill>
            </a:endParaRPr>
          </a:p>
          <a:p>
            <a:r>
              <a:rPr lang="en-US" sz="1200" dirty="0">
                <a:solidFill>
                  <a:schemeClr val="tx1"/>
                </a:solidFill>
              </a:rPr>
              <a:t>After Analyzing The Image The System Send Email With The Image and recorded Video and Audio To the Owner </a:t>
            </a:r>
          </a:p>
        </p:txBody>
      </p:sp>
      <p:pic>
        <p:nvPicPr>
          <p:cNvPr id="13" name="Picture 12">
            <a:extLst>
              <a:ext uri="{FF2B5EF4-FFF2-40B4-BE49-F238E27FC236}">
                <a16:creationId xmlns:a16="http://schemas.microsoft.com/office/drawing/2014/main" id="{CAE95D26-67D8-8E17-C207-336B02C1456A}"/>
              </a:ext>
            </a:extLst>
          </p:cNvPr>
          <p:cNvPicPr>
            <a:picLocks noChangeAspect="1"/>
          </p:cNvPicPr>
          <p:nvPr/>
        </p:nvPicPr>
        <p:blipFill>
          <a:blip r:embed="rId3"/>
          <a:stretch>
            <a:fillRect/>
          </a:stretch>
        </p:blipFill>
        <p:spPr>
          <a:xfrm>
            <a:off x="6059520" y="1546860"/>
            <a:ext cx="3084480" cy="3596640"/>
          </a:xfrm>
          <a:prstGeom prst="rect">
            <a:avLst/>
          </a:prstGeom>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37"/>
          <p:cNvSpPr txBox="1">
            <a:spLocks noGrp="1"/>
          </p:cNvSpPr>
          <p:nvPr>
            <p:ph type="title"/>
          </p:nvPr>
        </p:nvSpPr>
        <p:spPr>
          <a:xfrm>
            <a:off x="392340" y="303280"/>
            <a:ext cx="7684860" cy="12435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2"/>
                </a:solidFill>
              </a:rPr>
              <a:t>&lt;/</a:t>
            </a:r>
            <a:r>
              <a:rPr lang="en-US" dirty="0"/>
              <a:t>Smart Doorbell Using Raspberry Pi and Pi Camera</a:t>
            </a:r>
            <a:br>
              <a:rPr lang="en-US" dirty="0"/>
            </a:br>
            <a:endParaRPr lang="en-US" dirty="0"/>
          </a:p>
        </p:txBody>
      </p:sp>
      <p:sp>
        <p:nvSpPr>
          <p:cNvPr id="8" name="Google Shape;1078;p37">
            <a:extLst>
              <a:ext uri="{FF2B5EF4-FFF2-40B4-BE49-F238E27FC236}">
                <a16:creationId xmlns:a16="http://schemas.microsoft.com/office/drawing/2014/main" id="{7A49553D-226F-A505-45FE-A3D46690226A}"/>
              </a:ext>
            </a:extLst>
          </p:cNvPr>
          <p:cNvSpPr txBox="1">
            <a:spLocks/>
          </p:cNvSpPr>
          <p:nvPr/>
        </p:nvSpPr>
        <p:spPr>
          <a:xfrm>
            <a:off x="3907065" y="1546860"/>
            <a:ext cx="4979760" cy="29489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1200" dirty="0">
                <a:solidFill>
                  <a:schemeClr val="tx1"/>
                </a:solidFill>
              </a:rPr>
              <a:t>Smart Doorbell Using Raspberry Pi and Pi Camera </a:t>
            </a:r>
          </a:p>
          <a:p>
            <a:endParaRPr lang="en-US" sz="1200" dirty="0">
              <a:solidFill>
                <a:schemeClr val="tx1"/>
              </a:solidFill>
            </a:endParaRPr>
          </a:p>
          <a:p>
            <a:r>
              <a:rPr lang="en-US" sz="1200" dirty="0">
                <a:solidFill>
                  <a:schemeClr val="tx1"/>
                </a:solidFill>
              </a:rPr>
              <a:t>This article presents a low-cost Raspberry Pi device for home automation, utilizing a sensor to detect physical movement and record visitor images. The project uses face recognition systems like Markov Hidden Model and geometric matching for face detection, ensuring accurate and practical applications.</a:t>
            </a:r>
          </a:p>
          <a:p>
            <a:endParaRPr lang="en-US" sz="1200" dirty="0">
              <a:solidFill>
                <a:schemeClr val="tx1"/>
              </a:solidFill>
            </a:endParaRPr>
          </a:p>
          <a:p>
            <a:r>
              <a:rPr lang="en-US" sz="1200" dirty="0">
                <a:solidFill>
                  <a:schemeClr val="tx1"/>
                </a:solidFill>
              </a:rPr>
              <a:t>The Raspberry Pi receives a doorbell signal and passes it to a camera, which captures an image and checks if it exists in the database. then the user decides whether to let him in or not.</a:t>
            </a:r>
          </a:p>
          <a:p>
            <a:endParaRPr lang="en-US" sz="1200" dirty="0">
              <a:solidFill>
                <a:schemeClr val="tx1"/>
              </a:solidFill>
            </a:endParaRPr>
          </a:p>
          <a:p>
            <a:r>
              <a:rPr lang="en-US" sz="1200" dirty="0">
                <a:solidFill>
                  <a:schemeClr val="tx1"/>
                </a:solidFill>
              </a:rPr>
              <a:t>will use : Raspberry pi - power supply - pi camera - internet - door bell - solenoid lock - phone - Application</a:t>
            </a:r>
          </a:p>
        </p:txBody>
      </p:sp>
      <p:pic>
        <p:nvPicPr>
          <p:cNvPr id="5" name="Picture 4">
            <a:extLst>
              <a:ext uri="{FF2B5EF4-FFF2-40B4-BE49-F238E27FC236}">
                <a16:creationId xmlns:a16="http://schemas.microsoft.com/office/drawing/2014/main" id="{8A6EAADB-08D2-BD28-E095-86E3E1D80FCD}"/>
              </a:ext>
            </a:extLst>
          </p:cNvPr>
          <p:cNvPicPr>
            <a:picLocks noChangeAspect="1"/>
          </p:cNvPicPr>
          <p:nvPr/>
        </p:nvPicPr>
        <p:blipFill>
          <a:blip r:embed="rId3"/>
          <a:stretch>
            <a:fillRect/>
          </a:stretch>
        </p:blipFill>
        <p:spPr>
          <a:xfrm>
            <a:off x="0" y="1546861"/>
            <a:ext cx="3728385" cy="3596640"/>
          </a:xfrm>
          <a:prstGeom prst="rect">
            <a:avLst/>
          </a:prstGeom>
        </p:spPr>
      </p:pic>
    </p:spTree>
    <p:extLst>
      <p:ext uri="{BB962C8B-B14F-4D97-AF65-F5344CB8AC3E}">
        <p14:creationId xmlns:p14="http://schemas.microsoft.com/office/powerpoint/2010/main" val="197535446"/>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37"/>
          <p:cNvSpPr txBox="1">
            <a:spLocks noGrp="1"/>
          </p:cNvSpPr>
          <p:nvPr>
            <p:ph type="title"/>
          </p:nvPr>
        </p:nvSpPr>
        <p:spPr>
          <a:xfrm>
            <a:off x="3811815" y="208030"/>
            <a:ext cx="5094060" cy="1287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accent2"/>
                </a:solidFill>
              </a:rPr>
              <a:t>&lt;/</a:t>
            </a:r>
            <a:r>
              <a:rPr lang="en-US" sz="2000" dirty="0"/>
              <a:t>Security System for Visitor Validation at Entrance using Raspberry Pi and Elliptical Curve Digital Signature</a:t>
            </a:r>
          </a:p>
        </p:txBody>
      </p:sp>
      <p:sp>
        <p:nvSpPr>
          <p:cNvPr id="8" name="Google Shape;1078;p37">
            <a:extLst>
              <a:ext uri="{FF2B5EF4-FFF2-40B4-BE49-F238E27FC236}">
                <a16:creationId xmlns:a16="http://schemas.microsoft.com/office/drawing/2014/main" id="{7A49553D-226F-A505-45FE-A3D46690226A}"/>
              </a:ext>
            </a:extLst>
          </p:cNvPr>
          <p:cNvSpPr txBox="1">
            <a:spLocks/>
          </p:cNvSpPr>
          <p:nvPr/>
        </p:nvSpPr>
        <p:spPr>
          <a:xfrm>
            <a:off x="3868965" y="1729355"/>
            <a:ext cx="4979760" cy="191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1200" dirty="0">
                <a:solidFill>
                  <a:schemeClr val="tx1"/>
                </a:solidFill>
              </a:rPr>
              <a:t>Hardware setup</a:t>
            </a:r>
          </a:p>
          <a:p>
            <a:endParaRPr lang="en-US" sz="1200" dirty="0">
              <a:solidFill>
                <a:schemeClr val="tx1"/>
              </a:solidFill>
            </a:endParaRPr>
          </a:p>
          <a:p>
            <a:r>
              <a:rPr lang="en-US" sz="1200" dirty="0">
                <a:solidFill>
                  <a:schemeClr val="tx1"/>
                </a:solidFill>
              </a:rPr>
              <a:t>Connecting the Raspberry Pi’s general-purpose input output ports (GPIO) to a tactile switch We connect one side of the switch to an input pin on the Raspberry Pi using pin 18 general purpose input output ports (GPIO) The other side of the switch is connected to ground using pin 6 using jumper wires. when the button is pressed program runs that reads the state of the button</a:t>
            </a:r>
          </a:p>
          <a:p>
            <a:endParaRPr lang="en-US" sz="1200" dirty="0">
              <a:solidFill>
                <a:schemeClr val="tx1"/>
              </a:solidFill>
            </a:endParaRPr>
          </a:p>
          <a:p>
            <a:endParaRPr lang="en-US" sz="1200" dirty="0">
              <a:solidFill>
                <a:schemeClr val="tx1"/>
              </a:solidFill>
            </a:endParaRPr>
          </a:p>
        </p:txBody>
      </p:sp>
      <p:pic>
        <p:nvPicPr>
          <p:cNvPr id="3" name="Picture 2">
            <a:extLst>
              <a:ext uri="{FF2B5EF4-FFF2-40B4-BE49-F238E27FC236}">
                <a16:creationId xmlns:a16="http://schemas.microsoft.com/office/drawing/2014/main" id="{5126C028-79CB-E386-31C2-9D5D64EE7C09}"/>
              </a:ext>
            </a:extLst>
          </p:cNvPr>
          <p:cNvPicPr>
            <a:picLocks noChangeAspect="1"/>
          </p:cNvPicPr>
          <p:nvPr/>
        </p:nvPicPr>
        <p:blipFill>
          <a:blip r:embed="rId3"/>
          <a:stretch>
            <a:fillRect/>
          </a:stretch>
        </p:blipFill>
        <p:spPr>
          <a:xfrm>
            <a:off x="0" y="0"/>
            <a:ext cx="3728385" cy="3856950"/>
          </a:xfrm>
          <a:prstGeom prst="rect">
            <a:avLst/>
          </a:prstGeom>
        </p:spPr>
      </p:pic>
      <p:sp>
        <p:nvSpPr>
          <p:cNvPr id="10" name="TextBox 9">
            <a:extLst>
              <a:ext uri="{FF2B5EF4-FFF2-40B4-BE49-F238E27FC236}">
                <a16:creationId xmlns:a16="http://schemas.microsoft.com/office/drawing/2014/main" id="{DAD812AA-2C67-6B78-A7D9-FB880893892A}"/>
              </a:ext>
            </a:extLst>
          </p:cNvPr>
          <p:cNvSpPr txBox="1"/>
          <p:nvPr/>
        </p:nvSpPr>
        <p:spPr>
          <a:xfrm>
            <a:off x="223837" y="3981363"/>
            <a:ext cx="8696325" cy="954107"/>
          </a:xfrm>
          <a:prstGeom prst="rect">
            <a:avLst/>
          </a:prstGeom>
          <a:noFill/>
        </p:spPr>
        <p:txBody>
          <a:bodyPr wrap="square">
            <a:spAutoFit/>
          </a:bodyPr>
          <a:lstStyle/>
          <a:p>
            <a:r>
              <a:rPr lang="en-US" sz="1400" dirty="0">
                <a:solidFill>
                  <a:schemeClr val="tx1"/>
                </a:solidFill>
                <a:latin typeface="Quantico" panose="020B0604020202020204" charset="0"/>
              </a:rPr>
              <a:t>conclusion</a:t>
            </a:r>
          </a:p>
          <a:p>
            <a:r>
              <a:rPr lang="en-US" sz="1400" dirty="0">
                <a:solidFill>
                  <a:schemeClr val="tx1"/>
                </a:solidFill>
                <a:latin typeface="Quantico" panose="020B0604020202020204" charset="0"/>
              </a:rPr>
              <a:t>This paper introduces an IoT security mechanism using ECDSA for reliable and cost-effective data verification. It utilizes the MIRACL crypto library , enhancing existing methods with digital signatures for data integrity through private and public key verification.</a:t>
            </a:r>
          </a:p>
        </p:txBody>
      </p:sp>
    </p:spTree>
    <p:extLst>
      <p:ext uri="{BB962C8B-B14F-4D97-AF65-F5344CB8AC3E}">
        <p14:creationId xmlns:p14="http://schemas.microsoft.com/office/powerpoint/2010/main" val="307494169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 name="TextBox 9">
            <a:extLst>
              <a:ext uri="{FF2B5EF4-FFF2-40B4-BE49-F238E27FC236}">
                <a16:creationId xmlns:a16="http://schemas.microsoft.com/office/drawing/2014/main" id="{DAD812AA-2C67-6B78-A7D9-FB880893892A}"/>
              </a:ext>
            </a:extLst>
          </p:cNvPr>
          <p:cNvSpPr txBox="1"/>
          <p:nvPr/>
        </p:nvSpPr>
        <p:spPr>
          <a:xfrm>
            <a:off x="174978" y="1695363"/>
            <a:ext cx="5191778" cy="2862322"/>
          </a:xfrm>
          <a:prstGeom prst="rect">
            <a:avLst/>
          </a:prstGeom>
          <a:noFill/>
        </p:spPr>
        <p:txBody>
          <a:bodyPr wrap="square">
            <a:spAutoFit/>
          </a:bodyPr>
          <a:lstStyle/>
          <a:p>
            <a:r>
              <a:rPr lang="en-US" sz="1200" dirty="0">
                <a:solidFill>
                  <a:schemeClr val="tx1"/>
                </a:solidFill>
                <a:latin typeface="Quantico" panose="020B0604020202020204" charset="0"/>
              </a:rPr>
              <a:t>This system ensures security when the occupants leave home; it activates when needed, transmitting information about potential intruders over IoT.</a:t>
            </a:r>
          </a:p>
          <a:p>
            <a:endParaRPr lang="en-US" sz="1200" dirty="0">
              <a:solidFill>
                <a:schemeClr val="tx1"/>
              </a:solidFill>
              <a:latin typeface="Quantico" panose="020B0604020202020204" charset="0"/>
            </a:endParaRPr>
          </a:p>
          <a:p>
            <a:r>
              <a:rPr lang="en-US" sz="1200" dirty="0">
                <a:solidFill>
                  <a:schemeClr val="tx1"/>
                </a:solidFill>
                <a:latin typeface="Quantico" panose="020B0604020202020204" charset="0"/>
              </a:rPr>
              <a:t>The proposed system</a:t>
            </a:r>
          </a:p>
          <a:p>
            <a:pPr marL="342900" indent="-342900">
              <a:buClr>
                <a:schemeClr val="tx1"/>
              </a:buClr>
              <a:buFont typeface="+mj-lt"/>
              <a:buAutoNum type="arabicPeriod"/>
            </a:pPr>
            <a:r>
              <a:rPr lang="en-US" sz="1200" dirty="0">
                <a:solidFill>
                  <a:schemeClr val="tx1"/>
                </a:solidFill>
                <a:latin typeface="Quantico" panose="020B0604020202020204" charset="0"/>
              </a:rPr>
              <a:t>uses switch sensors placed under floor tiles to detect pressure, enhancing efficiency and accuracy. These sensors can measure pressure on tiles, avoiding temperature constraints, and can be executed using Python scripts using OpenCV.</a:t>
            </a:r>
          </a:p>
          <a:p>
            <a:pPr marL="342900" indent="-342900">
              <a:buClr>
                <a:schemeClr val="tx1"/>
              </a:buClr>
              <a:buFont typeface="+mj-lt"/>
              <a:buAutoNum type="arabicPeriod"/>
            </a:pPr>
            <a:r>
              <a:rPr lang="en-US" sz="1200" dirty="0">
                <a:solidFill>
                  <a:schemeClr val="tx1"/>
                </a:solidFill>
                <a:latin typeface="Quantico" panose="020B0604020202020204" charset="0"/>
              </a:rPr>
              <a:t>Collecting input signal from the sensor to Raspberry pi Controller.</a:t>
            </a:r>
          </a:p>
          <a:p>
            <a:pPr marL="342900" indent="-342900">
              <a:buClr>
                <a:schemeClr val="tx1"/>
              </a:buClr>
              <a:buFont typeface="+mj-lt"/>
              <a:buAutoNum type="arabicPeriod"/>
            </a:pPr>
            <a:r>
              <a:rPr lang="en-US" sz="1200" dirty="0">
                <a:solidFill>
                  <a:schemeClr val="tx1"/>
                </a:solidFill>
                <a:latin typeface="Quantico" panose="020B0604020202020204" charset="0"/>
              </a:rPr>
              <a:t>Generating rotation in the servo motor based on the signal received from the raspberry Pi</a:t>
            </a:r>
          </a:p>
          <a:p>
            <a:pPr marL="342900" indent="-342900">
              <a:buClr>
                <a:schemeClr val="tx1"/>
              </a:buClr>
              <a:buFont typeface="+mj-lt"/>
              <a:buAutoNum type="arabicPeriod"/>
            </a:pPr>
            <a:r>
              <a:rPr lang="en-US" sz="1200" dirty="0">
                <a:solidFill>
                  <a:schemeClr val="tx1"/>
                </a:solidFill>
                <a:latin typeface="Quantico" panose="020B0604020202020204" charset="0"/>
              </a:rPr>
              <a:t>Capturing Video frames and transmitting to the user over network and enabling alarm</a:t>
            </a:r>
          </a:p>
        </p:txBody>
      </p:sp>
      <p:sp>
        <p:nvSpPr>
          <p:cNvPr id="5" name="Google Shape;1078;p37">
            <a:extLst>
              <a:ext uri="{FF2B5EF4-FFF2-40B4-BE49-F238E27FC236}">
                <a16:creationId xmlns:a16="http://schemas.microsoft.com/office/drawing/2014/main" id="{0AB30A4A-E924-ACC0-13E4-20E37E06B9D3}"/>
              </a:ext>
            </a:extLst>
          </p:cNvPr>
          <p:cNvSpPr txBox="1">
            <a:spLocks noGrp="1"/>
          </p:cNvSpPr>
          <p:nvPr>
            <p:ph type="title"/>
          </p:nvPr>
        </p:nvSpPr>
        <p:spPr>
          <a:xfrm>
            <a:off x="223837" y="225561"/>
            <a:ext cx="5094060" cy="12222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accent2"/>
                </a:solidFill>
              </a:rPr>
              <a:t>&lt;/</a:t>
            </a:r>
            <a:r>
              <a:rPr lang="en-US" sz="2000" dirty="0"/>
              <a:t> </a:t>
            </a:r>
            <a:r>
              <a:rPr lang="en-US" sz="2800" dirty="0"/>
              <a:t>IoT Based Smart Doorbell Using Raspberry Pi</a:t>
            </a:r>
            <a:br>
              <a:rPr lang="en-US" sz="2800" dirty="0"/>
            </a:br>
            <a:endParaRPr lang="en-US" sz="2800" dirty="0"/>
          </a:p>
        </p:txBody>
      </p:sp>
      <p:pic>
        <p:nvPicPr>
          <p:cNvPr id="11" name="Picture 10">
            <a:extLst>
              <a:ext uri="{FF2B5EF4-FFF2-40B4-BE49-F238E27FC236}">
                <a16:creationId xmlns:a16="http://schemas.microsoft.com/office/drawing/2014/main" id="{0655524B-53B7-3E15-6AF1-0CE231C2C772}"/>
              </a:ext>
            </a:extLst>
          </p:cNvPr>
          <p:cNvPicPr>
            <a:picLocks noChangeAspect="1"/>
          </p:cNvPicPr>
          <p:nvPr/>
        </p:nvPicPr>
        <p:blipFill>
          <a:blip r:embed="rId3"/>
          <a:stretch>
            <a:fillRect/>
          </a:stretch>
        </p:blipFill>
        <p:spPr>
          <a:xfrm>
            <a:off x="5415615" y="0"/>
            <a:ext cx="3728385" cy="3867150"/>
          </a:xfrm>
          <a:prstGeom prst="rect">
            <a:avLst/>
          </a:prstGeom>
        </p:spPr>
      </p:pic>
    </p:spTree>
    <p:extLst>
      <p:ext uri="{BB962C8B-B14F-4D97-AF65-F5344CB8AC3E}">
        <p14:creationId xmlns:p14="http://schemas.microsoft.com/office/powerpoint/2010/main" val="372566709"/>
      </p:ext>
    </p:extLst>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 name="TextBox 9">
            <a:extLst>
              <a:ext uri="{FF2B5EF4-FFF2-40B4-BE49-F238E27FC236}">
                <a16:creationId xmlns:a16="http://schemas.microsoft.com/office/drawing/2014/main" id="{DAD812AA-2C67-6B78-A7D9-FB880893892A}"/>
              </a:ext>
            </a:extLst>
          </p:cNvPr>
          <p:cNvSpPr txBox="1"/>
          <p:nvPr/>
        </p:nvSpPr>
        <p:spPr>
          <a:xfrm>
            <a:off x="223836" y="1857376"/>
            <a:ext cx="8745185" cy="1169551"/>
          </a:xfrm>
          <a:prstGeom prst="rect">
            <a:avLst/>
          </a:prstGeom>
          <a:noFill/>
        </p:spPr>
        <p:txBody>
          <a:bodyPr wrap="square">
            <a:spAutoFit/>
          </a:bodyPr>
          <a:lstStyle/>
          <a:p>
            <a:pPr>
              <a:lnSpc>
                <a:spcPct val="150000"/>
              </a:lnSpc>
            </a:pPr>
            <a:r>
              <a:rPr lang="en-US" sz="1600" dirty="0">
                <a:solidFill>
                  <a:schemeClr val="tx1"/>
                </a:solidFill>
                <a:latin typeface="Quantico" panose="020B0604020202020204" charset="0"/>
              </a:rPr>
              <a:t>This system triggers an email notification with a "Door Open" message and a picture when a door with a reed switch is opened, alerting the owner of the breach and sounding an alarm. Configuration details are managed via Python scripts.</a:t>
            </a:r>
          </a:p>
        </p:txBody>
      </p:sp>
      <p:sp>
        <p:nvSpPr>
          <p:cNvPr id="5" name="Google Shape;1078;p37">
            <a:extLst>
              <a:ext uri="{FF2B5EF4-FFF2-40B4-BE49-F238E27FC236}">
                <a16:creationId xmlns:a16="http://schemas.microsoft.com/office/drawing/2014/main" id="{0AB30A4A-E924-ACC0-13E4-20E37E06B9D3}"/>
              </a:ext>
            </a:extLst>
          </p:cNvPr>
          <p:cNvSpPr txBox="1">
            <a:spLocks noGrp="1"/>
          </p:cNvSpPr>
          <p:nvPr>
            <p:ph type="title"/>
          </p:nvPr>
        </p:nvSpPr>
        <p:spPr>
          <a:xfrm>
            <a:off x="223836" y="371401"/>
            <a:ext cx="8745185" cy="12222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accent2"/>
                </a:solidFill>
              </a:rPr>
              <a:t>&lt;/</a:t>
            </a:r>
            <a:r>
              <a:rPr lang="en-US" sz="3200" dirty="0"/>
              <a:t> Raspberry Pi based Smart Home for Deployment in the Smart Grid</a:t>
            </a:r>
            <a:br>
              <a:rPr lang="en-US" sz="3200" dirty="0"/>
            </a:br>
            <a:endParaRPr lang="en-US" sz="3200" dirty="0"/>
          </a:p>
        </p:txBody>
      </p:sp>
      <p:pic>
        <p:nvPicPr>
          <p:cNvPr id="8" name="Picture 7">
            <a:extLst>
              <a:ext uri="{FF2B5EF4-FFF2-40B4-BE49-F238E27FC236}">
                <a16:creationId xmlns:a16="http://schemas.microsoft.com/office/drawing/2014/main" id="{64C9BAC3-802D-FC8D-77E8-CF538E27BC25}"/>
              </a:ext>
            </a:extLst>
          </p:cNvPr>
          <p:cNvPicPr>
            <a:picLocks noChangeAspect="1"/>
          </p:cNvPicPr>
          <p:nvPr/>
        </p:nvPicPr>
        <p:blipFill>
          <a:blip r:embed="rId3"/>
          <a:stretch>
            <a:fillRect/>
          </a:stretch>
        </p:blipFill>
        <p:spPr>
          <a:xfrm>
            <a:off x="900728" y="3881773"/>
            <a:ext cx="7391399" cy="1261727"/>
          </a:xfrm>
          <a:prstGeom prst="rect">
            <a:avLst/>
          </a:prstGeom>
        </p:spPr>
      </p:pic>
      <p:sp>
        <p:nvSpPr>
          <p:cNvPr id="9" name="Rectangle 8">
            <a:extLst>
              <a:ext uri="{FF2B5EF4-FFF2-40B4-BE49-F238E27FC236}">
                <a16:creationId xmlns:a16="http://schemas.microsoft.com/office/drawing/2014/main" id="{4297EF10-7900-E79D-22E7-844F50058007}"/>
              </a:ext>
            </a:extLst>
          </p:cNvPr>
          <p:cNvSpPr/>
          <p:nvPr/>
        </p:nvSpPr>
        <p:spPr>
          <a:xfrm>
            <a:off x="0" y="3881774"/>
            <a:ext cx="1057275" cy="126172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316B80-8D02-F40E-041A-1F4E821B6BB9}"/>
              </a:ext>
            </a:extLst>
          </p:cNvPr>
          <p:cNvSpPr/>
          <p:nvPr/>
        </p:nvSpPr>
        <p:spPr>
          <a:xfrm>
            <a:off x="8162925" y="3881772"/>
            <a:ext cx="981075" cy="126172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05068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651571" y="510925"/>
            <a:ext cx="5665559"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a:t>
            </a:r>
            <a:r>
              <a:rPr lang="en-US" sz="3600" dirty="0"/>
              <a:t> Hardware Components </a:t>
            </a:r>
            <a:endParaRPr dirty="0"/>
          </a:p>
        </p:txBody>
      </p:sp>
      <p:sp>
        <p:nvSpPr>
          <p:cNvPr id="33" name="Google Shape;110;p17">
            <a:extLst>
              <a:ext uri="{FF2B5EF4-FFF2-40B4-BE49-F238E27FC236}">
                <a16:creationId xmlns:a16="http://schemas.microsoft.com/office/drawing/2014/main" id="{B83E1D11-37C1-BB08-5F50-7FDDC17A1696}"/>
              </a:ext>
            </a:extLst>
          </p:cNvPr>
          <p:cNvSpPr txBox="1"/>
          <p:nvPr/>
        </p:nvSpPr>
        <p:spPr>
          <a:xfrm>
            <a:off x="4208398" y="2297060"/>
            <a:ext cx="4347725" cy="46307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lang="en-US" sz="1800" dirty="0">
              <a:solidFill>
                <a:schemeClr val="dk1"/>
              </a:solidFill>
              <a:latin typeface="Quantico"/>
              <a:ea typeface="Quantico"/>
              <a:cs typeface="Quantico"/>
              <a:sym typeface="Quantico"/>
            </a:endParaRPr>
          </a:p>
        </p:txBody>
      </p:sp>
      <p:grpSp>
        <p:nvGrpSpPr>
          <p:cNvPr id="69" name="Group 68">
            <a:extLst>
              <a:ext uri="{FF2B5EF4-FFF2-40B4-BE49-F238E27FC236}">
                <a16:creationId xmlns:a16="http://schemas.microsoft.com/office/drawing/2014/main" id="{9F95380A-4279-AA17-9722-DC0162A08CA6}"/>
              </a:ext>
            </a:extLst>
          </p:cNvPr>
          <p:cNvGrpSpPr/>
          <p:nvPr/>
        </p:nvGrpSpPr>
        <p:grpSpPr>
          <a:xfrm>
            <a:off x="1242016" y="1623093"/>
            <a:ext cx="6659967" cy="2805812"/>
            <a:chOff x="1088088" y="1630713"/>
            <a:chExt cx="6659967" cy="2805812"/>
          </a:xfrm>
        </p:grpSpPr>
        <p:cxnSp>
          <p:nvCxnSpPr>
            <p:cNvPr id="6" name="Straight Connector 5">
              <a:extLst>
                <a:ext uri="{FF2B5EF4-FFF2-40B4-BE49-F238E27FC236}">
                  <a16:creationId xmlns:a16="http://schemas.microsoft.com/office/drawing/2014/main" id="{F28E5F36-7270-FA46-570B-36ECCB5EE22C}"/>
                </a:ext>
              </a:extLst>
            </p:cNvPr>
            <p:cNvCxnSpPr>
              <a:cxnSpLocks/>
            </p:cNvCxnSpPr>
            <p:nvPr/>
          </p:nvCxnSpPr>
          <p:spPr>
            <a:xfrm>
              <a:off x="3682724" y="1814514"/>
              <a:ext cx="647700" cy="476"/>
            </a:xfrm>
            <a:prstGeom prst="line">
              <a:avLst/>
            </a:prstGeom>
          </p:spPr>
          <p:style>
            <a:lnRef idx="1">
              <a:schemeClr val="dk1"/>
            </a:lnRef>
            <a:fillRef idx="0">
              <a:schemeClr val="dk1"/>
            </a:fillRef>
            <a:effectRef idx="0">
              <a:schemeClr val="dk1"/>
            </a:effectRef>
            <a:fontRef idx="minor">
              <a:schemeClr val="tx1"/>
            </a:fontRef>
          </p:style>
        </p:cxnSp>
        <p:sp>
          <p:nvSpPr>
            <p:cNvPr id="110" name="Google Shape;110;p17"/>
            <p:cNvSpPr txBox="1"/>
            <p:nvPr/>
          </p:nvSpPr>
          <p:spPr>
            <a:xfrm>
              <a:off x="1088088" y="2533650"/>
              <a:ext cx="1953350" cy="86858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dirty="0">
                  <a:solidFill>
                    <a:schemeClr val="dk1"/>
                  </a:solidFill>
                  <a:latin typeface="Quantico"/>
                  <a:ea typeface="Quantico"/>
                  <a:cs typeface="Quantico"/>
                  <a:sym typeface="Quantico"/>
                </a:rPr>
                <a:t>Smart Door Lock System</a:t>
              </a:r>
            </a:p>
          </p:txBody>
        </p:sp>
        <p:cxnSp>
          <p:nvCxnSpPr>
            <p:cNvPr id="21" name="Straight Connector 20">
              <a:extLst>
                <a:ext uri="{FF2B5EF4-FFF2-40B4-BE49-F238E27FC236}">
                  <a16:creationId xmlns:a16="http://schemas.microsoft.com/office/drawing/2014/main" id="{C7100C79-19D1-D871-B693-1E7F58DCFFA5}"/>
                </a:ext>
              </a:extLst>
            </p:cNvPr>
            <p:cNvCxnSpPr>
              <a:cxnSpLocks/>
            </p:cNvCxnSpPr>
            <p:nvPr/>
          </p:nvCxnSpPr>
          <p:spPr>
            <a:xfrm>
              <a:off x="3682723" y="1814514"/>
              <a:ext cx="0" cy="24345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0D7B0FC9-06CB-23AE-0E14-A5FBCB9959AA}"/>
                </a:ext>
              </a:extLst>
            </p:cNvPr>
            <p:cNvCxnSpPr>
              <a:cxnSpLocks/>
            </p:cNvCxnSpPr>
            <p:nvPr/>
          </p:nvCxnSpPr>
          <p:spPr>
            <a:xfrm>
              <a:off x="3682723" y="3031609"/>
              <a:ext cx="647700" cy="476"/>
            </a:xfrm>
            <a:prstGeom prst="line">
              <a:avLst/>
            </a:prstGeom>
          </p:spPr>
          <p:style>
            <a:lnRef idx="1">
              <a:schemeClr val="dk1"/>
            </a:lnRef>
            <a:fillRef idx="0">
              <a:schemeClr val="dk1"/>
            </a:fillRef>
            <a:effectRef idx="0">
              <a:schemeClr val="dk1"/>
            </a:effectRef>
            <a:fontRef idx="minor">
              <a:schemeClr val="tx1"/>
            </a:fontRef>
          </p:style>
        </p:cxnSp>
        <p:sp>
          <p:nvSpPr>
            <p:cNvPr id="31" name="Google Shape;110;p17">
              <a:extLst>
                <a:ext uri="{FF2B5EF4-FFF2-40B4-BE49-F238E27FC236}">
                  <a16:creationId xmlns:a16="http://schemas.microsoft.com/office/drawing/2014/main" id="{F8C7457A-0863-2F3E-422A-566BCE7CFFF5}"/>
                </a:ext>
              </a:extLst>
            </p:cNvPr>
            <p:cNvSpPr txBox="1"/>
            <p:nvPr/>
          </p:nvSpPr>
          <p:spPr>
            <a:xfrm>
              <a:off x="4736507" y="1630713"/>
              <a:ext cx="3011548" cy="367602"/>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Quantico"/>
                  <a:ea typeface="Quantico"/>
                  <a:cs typeface="Quantico"/>
                  <a:sym typeface="Quantico"/>
                </a:rPr>
                <a:t>Raspberry Pi</a:t>
              </a:r>
            </a:p>
          </p:txBody>
        </p:sp>
        <p:cxnSp>
          <p:nvCxnSpPr>
            <p:cNvPr id="34" name="Straight Connector 33">
              <a:extLst>
                <a:ext uri="{FF2B5EF4-FFF2-40B4-BE49-F238E27FC236}">
                  <a16:creationId xmlns:a16="http://schemas.microsoft.com/office/drawing/2014/main" id="{76AC25BA-82A4-8C46-A021-010D357ED8D4}"/>
                </a:ext>
              </a:extLst>
            </p:cNvPr>
            <p:cNvCxnSpPr>
              <a:cxnSpLocks/>
            </p:cNvCxnSpPr>
            <p:nvPr/>
          </p:nvCxnSpPr>
          <p:spPr>
            <a:xfrm>
              <a:off x="3682723" y="2625631"/>
              <a:ext cx="647700" cy="47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8E418EE-142F-DE60-35CB-6FA81D2E8A78}"/>
                </a:ext>
              </a:extLst>
            </p:cNvPr>
            <p:cNvCxnSpPr>
              <a:cxnSpLocks/>
            </p:cNvCxnSpPr>
            <p:nvPr/>
          </p:nvCxnSpPr>
          <p:spPr>
            <a:xfrm>
              <a:off x="3682723" y="2219324"/>
              <a:ext cx="647700" cy="476"/>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673B37B-DE40-AA00-1A60-9E909B2D7F81}"/>
                </a:ext>
              </a:extLst>
            </p:cNvPr>
            <p:cNvCxnSpPr>
              <a:cxnSpLocks/>
            </p:cNvCxnSpPr>
            <p:nvPr/>
          </p:nvCxnSpPr>
          <p:spPr>
            <a:xfrm>
              <a:off x="3682723" y="3437587"/>
              <a:ext cx="647700" cy="476"/>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ACBACD7-6157-CCC7-1F7D-6BD0C27AF05C}"/>
                </a:ext>
              </a:extLst>
            </p:cNvPr>
            <p:cNvCxnSpPr>
              <a:cxnSpLocks/>
            </p:cNvCxnSpPr>
            <p:nvPr/>
          </p:nvCxnSpPr>
          <p:spPr>
            <a:xfrm>
              <a:off x="3682723" y="3843565"/>
              <a:ext cx="647700" cy="476"/>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525DD83-0C63-11C6-4921-DDD18CE81EE0}"/>
                </a:ext>
              </a:extLst>
            </p:cNvPr>
            <p:cNvCxnSpPr>
              <a:cxnSpLocks/>
            </p:cNvCxnSpPr>
            <p:nvPr/>
          </p:nvCxnSpPr>
          <p:spPr>
            <a:xfrm>
              <a:off x="3682723" y="4249067"/>
              <a:ext cx="647700" cy="476"/>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DB64161-479A-D9D4-5F1D-CCA64DD2600C}"/>
                </a:ext>
              </a:extLst>
            </p:cNvPr>
            <p:cNvCxnSpPr>
              <a:cxnSpLocks/>
            </p:cNvCxnSpPr>
            <p:nvPr/>
          </p:nvCxnSpPr>
          <p:spPr>
            <a:xfrm>
              <a:off x="3041438" y="3031609"/>
              <a:ext cx="647700" cy="476"/>
            </a:xfrm>
            <a:prstGeom prst="line">
              <a:avLst/>
            </a:prstGeom>
          </p:spPr>
          <p:style>
            <a:lnRef idx="1">
              <a:schemeClr val="dk1"/>
            </a:lnRef>
            <a:fillRef idx="0">
              <a:schemeClr val="dk1"/>
            </a:fillRef>
            <a:effectRef idx="0">
              <a:schemeClr val="dk1"/>
            </a:effectRef>
            <a:fontRef idx="minor">
              <a:schemeClr val="tx1"/>
            </a:fontRef>
          </p:style>
        </p:cxnSp>
        <p:sp>
          <p:nvSpPr>
            <p:cNvPr id="49" name="Google Shape;110;p17">
              <a:extLst>
                <a:ext uri="{FF2B5EF4-FFF2-40B4-BE49-F238E27FC236}">
                  <a16:creationId xmlns:a16="http://schemas.microsoft.com/office/drawing/2014/main" id="{644AE15A-6A6B-1743-5B50-F69B08CB2609}"/>
                </a:ext>
              </a:extLst>
            </p:cNvPr>
            <p:cNvSpPr txBox="1"/>
            <p:nvPr/>
          </p:nvSpPr>
          <p:spPr>
            <a:xfrm>
              <a:off x="4736507" y="2035523"/>
              <a:ext cx="3011548" cy="367602"/>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Quantico"/>
                  <a:ea typeface="Quantico"/>
                  <a:cs typeface="Quantico"/>
                  <a:sym typeface="Quantico"/>
                </a:rPr>
                <a:t>Pi Camera </a:t>
              </a:r>
            </a:p>
          </p:txBody>
        </p:sp>
        <p:sp>
          <p:nvSpPr>
            <p:cNvPr id="50" name="Google Shape;110;p17">
              <a:extLst>
                <a:ext uri="{FF2B5EF4-FFF2-40B4-BE49-F238E27FC236}">
                  <a16:creationId xmlns:a16="http://schemas.microsoft.com/office/drawing/2014/main" id="{84244E69-85BC-F43B-69BF-09A7FC13BECB}"/>
                </a:ext>
              </a:extLst>
            </p:cNvPr>
            <p:cNvSpPr txBox="1"/>
            <p:nvPr/>
          </p:nvSpPr>
          <p:spPr>
            <a:xfrm>
              <a:off x="4736507" y="2441830"/>
              <a:ext cx="3011548" cy="367602"/>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Quantico"/>
                  <a:ea typeface="Quantico"/>
                  <a:cs typeface="Quantico"/>
                  <a:sym typeface="Quantico"/>
                </a:rPr>
                <a:t>PIR Sensor || Piezoelectric Sensor</a:t>
              </a:r>
            </a:p>
          </p:txBody>
        </p:sp>
        <p:sp>
          <p:nvSpPr>
            <p:cNvPr id="51" name="Google Shape;110;p17">
              <a:extLst>
                <a:ext uri="{FF2B5EF4-FFF2-40B4-BE49-F238E27FC236}">
                  <a16:creationId xmlns:a16="http://schemas.microsoft.com/office/drawing/2014/main" id="{86750EAA-803E-CACB-5B8B-373EC913E788}"/>
                </a:ext>
              </a:extLst>
            </p:cNvPr>
            <p:cNvSpPr txBox="1"/>
            <p:nvPr/>
          </p:nvSpPr>
          <p:spPr>
            <a:xfrm>
              <a:off x="4736507" y="2848137"/>
              <a:ext cx="3011548" cy="367602"/>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Quantico"/>
                  <a:ea typeface="Quantico"/>
                  <a:cs typeface="Quantico"/>
                  <a:sym typeface="Quantico"/>
                </a:rPr>
                <a:t>Solenoid Lock</a:t>
              </a:r>
            </a:p>
          </p:txBody>
        </p:sp>
        <p:sp>
          <p:nvSpPr>
            <p:cNvPr id="52" name="Google Shape;110;p17">
              <a:extLst>
                <a:ext uri="{FF2B5EF4-FFF2-40B4-BE49-F238E27FC236}">
                  <a16:creationId xmlns:a16="http://schemas.microsoft.com/office/drawing/2014/main" id="{0F4594A3-6D36-363C-78F9-11817E27FE54}"/>
                </a:ext>
              </a:extLst>
            </p:cNvPr>
            <p:cNvSpPr txBox="1"/>
            <p:nvPr/>
          </p:nvSpPr>
          <p:spPr>
            <a:xfrm>
              <a:off x="4736506" y="3253786"/>
              <a:ext cx="3011545" cy="367602"/>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Quantico"/>
                  <a:ea typeface="Quantico"/>
                  <a:cs typeface="Quantico"/>
                  <a:sym typeface="Quantico"/>
                </a:rPr>
                <a:t>Micro SD Card</a:t>
              </a:r>
            </a:p>
          </p:txBody>
        </p:sp>
        <p:sp>
          <p:nvSpPr>
            <p:cNvPr id="53" name="Google Shape;110;p17">
              <a:extLst>
                <a:ext uri="{FF2B5EF4-FFF2-40B4-BE49-F238E27FC236}">
                  <a16:creationId xmlns:a16="http://schemas.microsoft.com/office/drawing/2014/main" id="{6B689D9E-8770-D1C8-023F-52EF4D0415EE}"/>
                </a:ext>
              </a:extLst>
            </p:cNvPr>
            <p:cNvSpPr txBox="1"/>
            <p:nvPr/>
          </p:nvSpPr>
          <p:spPr>
            <a:xfrm>
              <a:off x="4736507" y="3662616"/>
              <a:ext cx="3011544" cy="367602"/>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Quantico"/>
                  <a:ea typeface="Quantico"/>
                  <a:cs typeface="Quantico"/>
                  <a:sym typeface="Quantico"/>
                </a:rPr>
                <a:t>Jumper  Wire</a:t>
              </a:r>
            </a:p>
          </p:txBody>
        </p:sp>
        <p:sp>
          <p:nvSpPr>
            <p:cNvPr id="54" name="Google Shape;110;p17">
              <a:extLst>
                <a:ext uri="{FF2B5EF4-FFF2-40B4-BE49-F238E27FC236}">
                  <a16:creationId xmlns:a16="http://schemas.microsoft.com/office/drawing/2014/main" id="{97D97CF2-DD79-4FF7-D7D3-D20766EBABC0}"/>
                </a:ext>
              </a:extLst>
            </p:cNvPr>
            <p:cNvSpPr txBox="1"/>
            <p:nvPr/>
          </p:nvSpPr>
          <p:spPr>
            <a:xfrm>
              <a:off x="4736507" y="4068923"/>
              <a:ext cx="3011544" cy="367602"/>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Quantico"/>
                  <a:ea typeface="Quantico"/>
                  <a:cs typeface="Quantico"/>
                  <a:sym typeface="Quantico"/>
                </a:rPr>
                <a:t>Relay Module</a:t>
              </a:r>
            </a:p>
          </p:txBody>
        </p:sp>
        <p:pic>
          <p:nvPicPr>
            <p:cNvPr id="56" name="Graphic 55">
              <a:extLst>
                <a:ext uri="{FF2B5EF4-FFF2-40B4-BE49-F238E27FC236}">
                  <a16:creationId xmlns:a16="http://schemas.microsoft.com/office/drawing/2014/main" id="{00CC4A5D-FC9D-4E3A-D2F2-3021FC9CC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6466" y="1654494"/>
              <a:ext cx="320040" cy="320040"/>
            </a:xfrm>
            <a:prstGeom prst="rect">
              <a:avLst/>
            </a:prstGeom>
          </p:spPr>
        </p:pic>
        <p:pic>
          <p:nvPicPr>
            <p:cNvPr id="58" name="Graphic 57">
              <a:extLst>
                <a:ext uri="{FF2B5EF4-FFF2-40B4-BE49-F238E27FC236}">
                  <a16:creationId xmlns:a16="http://schemas.microsoft.com/office/drawing/2014/main" id="{C057D08D-D4E5-3B33-5161-024AB219DF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6466" y="2059304"/>
              <a:ext cx="320040" cy="320040"/>
            </a:xfrm>
            <a:prstGeom prst="rect">
              <a:avLst/>
            </a:prstGeom>
          </p:spPr>
        </p:pic>
        <p:pic>
          <p:nvPicPr>
            <p:cNvPr id="60" name="Graphic 59">
              <a:extLst>
                <a:ext uri="{FF2B5EF4-FFF2-40B4-BE49-F238E27FC236}">
                  <a16:creationId xmlns:a16="http://schemas.microsoft.com/office/drawing/2014/main" id="{DA29BFF2-4BD6-5BFD-089C-B85D5E9E9D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11980" y="4092704"/>
              <a:ext cx="320040" cy="320040"/>
            </a:xfrm>
            <a:prstGeom prst="rect">
              <a:avLst/>
            </a:prstGeom>
          </p:spPr>
        </p:pic>
        <p:pic>
          <p:nvPicPr>
            <p:cNvPr id="62" name="Graphic 61">
              <a:extLst>
                <a:ext uri="{FF2B5EF4-FFF2-40B4-BE49-F238E27FC236}">
                  <a16:creationId xmlns:a16="http://schemas.microsoft.com/office/drawing/2014/main" id="{4BF5A498-76C1-71F5-A371-0DC6260BF2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1980" y="3683545"/>
              <a:ext cx="320040" cy="320040"/>
            </a:xfrm>
            <a:prstGeom prst="rect">
              <a:avLst/>
            </a:prstGeom>
          </p:spPr>
        </p:pic>
        <p:pic>
          <p:nvPicPr>
            <p:cNvPr id="64" name="Graphic 63">
              <a:extLst>
                <a:ext uri="{FF2B5EF4-FFF2-40B4-BE49-F238E27FC236}">
                  <a16:creationId xmlns:a16="http://schemas.microsoft.com/office/drawing/2014/main" id="{C56E3460-9D8E-A30D-2B2D-5CB82AE1D4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11980" y="3277567"/>
              <a:ext cx="320040" cy="320040"/>
            </a:xfrm>
            <a:prstGeom prst="rect">
              <a:avLst/>
            </a:prstGeom>
          </p:spPr>
        </p:pic>
        <p:pic>
          <p:nvPicPr>
            <p:cNvPr id="66" name="Graphic 65">
              <a:extLst>
                <a:ext uri="{FF2B5EF4-FFF2-40B4-BE49-F238E27FC236}">
                  <a16:creationId xmlns:a16="http://schemas.microsoft.com/office/drawing/2014/main" id="{146E0755-FF6F-E559-25CB-8444881AD2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11980" y="2871589"/>
              <a:ext cx="320040" cy="320040"/>
            </a:xfrm>
            <a:prstGeom prst="rect">
              <a:avLst/>
            </a:prstGeom>
          </p:spPr>
        </p:pic>
        <p:pic>
          <p:nvPicPr>
            <p:cNvPr id="68" name="Graphic 67">
              <a:extLst>
                <a:ext uri="{FF2B5EF4-FFF2-40B4-BE49-F238E27FC236}">
                  <a16:creationId xmlns:a16="http://schemas.microsoft.com/office/drawing/2014/main" id="{532445B5-25BE-3D3A-55F6-7191DA910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11980" y="2465611"/>
              <a:ext cx="320040" cy="320040"/>
            </a:xfrm>
            <a:prstGeom prst="rect">
              <a:avLst/>
            </a:prstGeom>
          </p:spPr>
        </p:pic>
      </p:gr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Google Shape;177;p18">
            <a:extLst>
              <a:ext uri="{FF2B5EF4-FFF2-40B4-BE49-F238E27FC236}">
                <a16:creationId xmlns:a16="http://schemas.microsoft.com/office/drawing/2014/main" id="{3DFDF695-3926-9C0B-99F1-161C6DF65348}"/>
              </a:ext>
            </a:extLst>
          </p:cNvPr>
          <p:cNvSpPr txBox="1">
            <a:spLocks noGrp="1"/>
          </p:cNvSpPr>
          <p:nvPr>
            <p:ph type="title"/>
          </p:nvPr>
        </p:nvSpPr>
        <p:spPr>
          <a:xfrm>
            <a:off x="2438400" y="264906"/>
            <a:ext cx="4267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&lt;/ </a:t>
            </a:r>
            <a:r>
              <a:rPr lang="en" dirty="0">
                <a:solidFill>
                  <a:schemeClr val="tx1"/>
                </a:solidFill>
              </a:rPr>
              <a:t>Raspberry Pi 4 B </a:t>
            </a:r>
            <a:endParaRPr dirty="0">
              <a:solidFill>
                <a:schemeClr val="tx1"/>
              </a:solidFill>
            </a:endParaRPr>
          </a:p>
        </p:txBody>
      </p:sp>
      <p:pic>
        <p:nvPicPr>
          <p:cNvPr id="7" name="Graphic 6">
            <a:extLst>
              <a:ext uri="{FF2B5EF4-FFF2-40B4-BE49-F238E27FC236}">
                <a16:creationId xmlns:a16="http://schemas.microsoft.com/office/drawing/2014/main" id="{F3084920-50E1-8BDC-69A9-5088841A04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6705" y="1740115"/>
            <a:ext cx="4469220" cy="2332009"/>
          </a:xfrm>
          <a:prstGeom prst="rect">
            <a:avLst/>
          </a:prstGeom>
        </p:spPr>
      </p:pic>
      <p:sp>
        <p:nvSpPr>
          <p:cNvPr id="12" name="Google Shape;177;p18">
            <a:extLst>
              <a:ext uri="{FF2B5EF4-FFF2-40B4-BE49-F238E27FC236}">
                <a16:creationId xmlns:a16="http://schemas.microsoft.com/office/drawing/2014/main" id="{D5F8F10F-3A39-E06A-1242-F9F19AB8E0CE}"/>
              </a:ext>
            </a:extLst>
          </p:cNvPr>
          <p:cNvSpPr txBox="1">
            <a:spLocks/>
          </p:cNvSpPr>
          <p:nvPr/>
        </p:nvSpPr>
        <p:spPr>
          <a:xfrm>
            <a:off x="3701215" y="4267977"/>
            <a:ext cx="1600200" cy="3758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sz="1400" dirty="0">
                <a:solidFill>
                  <a:schemeClr val="tx1"/>
                </a:solidFill>
                <a:hlinkClick r:id="rId5"/>
              </a:rPr>
              <a:t>&lt; View All Info &gt;</a:t>
            </a:r>
            <a:endParaRPr lang="en-US" sz="1400" dirty="0">
              <a:solidFill>
                <a:schemeClr val="tx1"/>
              </a:solidFill>
            </a:endParaRPr>
          </a:p>
        </p:txBody>
      </p:sp>
      <p:sp>
        <p:nvSpPr>
          <p:cNvPr id="5" name="TextBox 4">
            <a:extLst>
              <a:ext uri="{FF2B5EF4-FFF2-40B4-BE49-F238E27FC236}">
                <a16:creationId xmlns:a16="http://schemas.microsoft.com/office/drawing/2014/main" id="{2FD3D2D6-2792-7931-9517-03AB2B9158E1}"/>
              </a:ext>
            </a:extLst>
          </p:cNvPr>
          <p:cNvSpPr txBox="1"/>
          <p:nvPr/>
        </p:nvSpPr>
        <p:spPr>
          <a:xfrm>
            <a:off x="6614672" y="1940096"/>
            <a:ext cx="1894707" cy="215444"/>
          </a:xfrm>
          <a:prstGeom prst="rect">
            <a:avLst/>
          </a:prstGeom>
          <a:noFill/>
        </p:spPr>
        <p:txBody>
          <a:bodyPr wrap="square">
            <a:spAutoFit/>
          </a:bodyPr>
          <a:lstStyle/>
          <a:p>
            <a:r>
              <a:rPr lang="en-US" sz="800" b="0" i="0" dirty="0">
                <a:solidFill>
                  <a:schemeClr val="tx1">
                    <a:lumMod val="95000"/>
                  </a:schemeClr>
                </a:solidFill>
                <a:effectLst/>
                <a:latin typeface="Roboto" panose="02000000000000000000" pitchFamily="2" charset="0"/>
              </a:rPr>
              <a:t>-  2.4 GHz and 5.0 GHz IEEE 802.11ac </a:t>
            </a:r>
            <a:endParaRPr lang="en-US" sz="800" dirty="0">
              <a:solidFill>
                <a:schemeClr val="tx1">
                  <a:lumMod val="95000"/>
                </a:schemeClr>
              </a:solidFill>
            </a:endParaRPr>
          </a:p>
        </p:txBody>
      </p:sp>
      <p:sp>
        <p:nvSpPr>
          <p:cNvPr id="9" name="TextBox 8">
            <a:extLst>
              <a:ext uri="{FF2B5EF4-FFF2-40B4-BE49-F238E27FC236}">
                <a16:creationId xmlns:a16="http://schemas.microsoft.com/office/drawing/2014/main" id="{7BF2F60E-5517-0EA6-A669-CD64CD777F9C}"/>
              </a:ext>
            </a:extLst>
          </p:cNvPr>
          <p:cNvSpPr txBox="1"/>
          <p:nvPr/>
        </p:nvSpPr>
        <p:spPr>
          <a:xfrm>
            <a:off x="6946075" y="2155540"/>
            <a:ext cx="1231900" cy="215444"/>
          </a:xfrm>
          <a:prstGeom prst="rect">
            <a:avLst/>
          </a:prstGeom>
          <a:noFill/>
        </p:spPr>
        <p:txBody>
          <a:bodyPr wrap="square">
            <a:spAutoFit/>
          </a:bodyPr>
          <a:lstStyle/>
          <a:p>
            <a:r>
              <a:rPr lang="en-US" sz="800" b="0" i="0" dirty="0">
                <a:solidFill>
                  <a:schemeClr val="tx1">
                    <a:lumMod val="95000"/>
                  </a:schemeClr>
                </a:solidFill>
                <a:effectLst/>
                <a:latin typeface="Roboto" panose="02000000000000000000" pitchFamily="2" charset="0"/>
              </a:rPr>
              <a:t>wireless, Bluetooth 5.0</a:t>
            </a:r>
            <a:endParaRPr lang="en-US" sz="800" dirty="0">
              <a:solidFill>
                <a:schemeClr val="tx1">
                  <a:lumMod val="95000"/>
                </a:schemeClr>
              </a:solidFill>
            </a:endParaRPr>
          </a:p>
        </p:txBody>
      </p:sp>
      <p:sp>
        <p:nvSpPr>
          <p:cNvPr id="14" name="TextBox 13">
            <a:extLst>
              <a:ext uri="{FF2B5EF4-FFF2-40B4-BE49-F238E27FC236}">
                <a16:creationId xmlns:a16="http://schemas.microsoft.com/office/drawing/2014/main" id="{3B43EDC3-4AE4-1D17-3B55-F0327830F186}"/>
              </a:ext>
            </a:extLst>
          </p:cNvPr>
          <p:cNvSpPr txBox="1"/>
          <p:nvPr/>
        </p:nvSpPr>
        <p:spPr>
          <a:xfrm>
            <a:off x="2297030" y="1176368"/>
            <a:ext cx="4408570" cy="215444"/>
          </a:xfrm>
          <a:prstGeom prst="rect">
            <a:avLst/>
          </a:prstGeom>
          <a:noFill/>
        </p:spPr>
        <p:txBody>
          <a:bodyPr wrap="square">
            <a:spAutoFit/>
          </a:bodyPr>
          <a:lstStyle/>
          <a:p>
            <a:pPr algn="l"/>
            <a:r>
              <a:rPr lang="en-US" sz="800" b="0" i="0" dirty="0">
                <a:solidFill>
                  <a:schemeClr val="tx1">
                    <a:lumMod val="85000"/>
                  </a:schemeClr>
                </a:solidFill>
                <a:effectLst/>
                <a:latin typeface="Roboto" panose="02000000000000000000" pitchFamily="2" charset="0"/>
              </a:rPr>
              <a:t>Raspberry Pi standard 40 pin GPIO header (fully backwards compatible with previous boards)</a:t>
            </a:r>
          </a:p>
        </p:txBody>
      </p:sp>
      <p:sp>
        <p:nvSpPr>
          <p:cNvPr id="16" name="TextBox 15">
            <a:extLst>
              <a:ext uri="{FF2B5EF4-FFF2-40B4-BE49-F238E27FC236}">
                <a16:creationId xmlns:a16="http://schemas.microsoft.com/office/drawing/2014/main" id="{1A80D7FE-E150-688A-7BA4-4BCC23057E19}"/>
              </a:ext>
            </a:extLst>
          </p:cNvPr>
          <p:cNvSpPr txBox="1"/>
          <p:nvPr/>
        </p:nvSpPr>
        <p:spPr>
          <a:xfrm>
            <a:off x="786913" y="2479135"/>
            <a:ext cx="1434721" cy="215444"/>
          </a:xfrm>
          <a:prstGeom prst="rect">
            <a:avLst/>
          </a:prstGeom>
          <a:noFill/>
        </p:spPr>
        <p:txBody>
          <a:bodyPr wrap="square">
            <a:spAutoFit/>
          </a:bodyPr>
          <a:lstStyle/>
          <a:p>
            <a:pPr algn="l"/>
            <a:r>
              <a:rPr lang="en-US" sz="800" b="0" i="0" dirty="0">
                <a:solidFill>
                  <a:schemeClr val="tx1">
                    <a:lumMod val="85000"/>
                  </a:schemeClr>
                </a:solidFill>
                <a:effectLst/>
                <a:latin typeface="Roboto" panose="02000000000000000000" pitchFamily="2" charset="0"/>
              </a:rPr>
              <a:t>2-lane MIPI DSI display port</a:t>
            </a:r>
          </a:p>
        </p:txBody>
      </p:sp>
      <p:sp>
        <p:nvSpPr>
          <p:cNvPr id="18" name="TextBox 17">
            <a:extLst>
              <a:ext uri="{FF2B5EF4-FFF2-40B4-BE49-F238E27FC236}">
                <a16:creationId xmlns:a16="http://schemas.microsoft.com/office/drawing/2014/main" id="{2B359A6A-23A5-A48A-8FC7-6580DA8B2AD1}"/>
              </a:ext>
            </a:extLst>
          </p:cNvPr>
          <p:cNvSpPr txBox="1"/>
          <p:nvPr/>
        </p:nvSpPr>
        <p:spPr>
          <a:xfrm>
            <a:off x="5027487" y="3654843"/>
            <a:ext cx="1502960" cy="215444"/>
          </a:xfrm>
          <a:prstGeom prst="rect">
            <a:avLst/>
          </a:prstGeom>
          <a:noFill/>
        </p:spPr>
        <p:txBody>
          <a:bodyPr wrap="square">
            <a:spAutoFit/>
          </a:bodyPr>
          <a:lstStyle/>
          <a:p>
            <a:pPr algn="l"/>
            <a:r>
              <a:rPr lang="en-US" sz="800" b="0" i="0" dirty="0">
                <a:solidFill>
                  <a:schemeClr val="tx1">
                    <a:lumMod val="95000"/>
                  </a:schemeClr>
                </a:solidFill>
                <a:effectLst/>
                <a:latin typeface="Roboto" panose="02000000000000000000" pitchFamily="2" charset="0"/>
              </a:rPr>
              <a:t>2-lane MIPI CSI camera port</a:t>
            </a:r>
          </a:p>
        </p:txBody>
      </p:sp>
      <p:cxnSp>
        <p:nvCxnSpPr>
          <p:cNvPr id="29" name="Straight Arrow Connector 28">
            <a:extLst>
              <a:ext uri="{FF2B5EF4-FFF2-40B4-BE49-F238E27FC236}">
                <a16:creationId xmlns:a16="http://schemas.microsoft.com/office/drawing/2014/main" id="{1EE82DF0-9B41-B297-F9BB-F0B63F76DAFB}"/>
              </a:ext>
            </a:extLst>
          </p:cNvPr>
          <p:cNvCxnSpPr>
            <a:cxnSpLocks/>
            <a:stCxn id="16" idx="3"/>
          </p:cNvCxnSpPr>
          <p:nvPr/>
        </p:nvCxnSpPr>
        <p:spPr>
          <a:xfrm>
            <a:off x="2221634" y="2586857"/>
            <a:ext cx="922829" cy="0"/>
          </a:xfrm>
          <a:prstGeom prst="straightConnector1">
            <a:avLst/>
          </a:prstGeom>
          <a:ln w="12700">
            <a:solidFill>
              <a:srgbClr val="2A8DEA"/>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9E80805-EB1E-8A4C-3E2B-D07B40D2A9C5}"/>
              </a:ext>
            </a:extLst>
          </p:cNvPr>
          <p:cNvCxnSpPr>
            <a:cxnSpLocks/>
            <a:stCxn id="18" idx="1"/>
          </p:cNvCxnSpPr>
          <p:nvPr/>
        </p:nvCxnSpPr>
        <p:spPr>
          <a:xfrm rot="10800000">
            <a:off x="4642269" y="3488245"/>
            <a:ext cx="385218" cy="274320"/>
          </a:xfrm>
          <a:prstGeom prst="curvedConnector3">
            <a:avLst>
              <a:gd name="adj1" fmla="val 100071"/>
            </a:avLst>
          </a:prstGeom>
          <a:ln w="12700">
            <a:solidFill>
              <a:srgbClr val="2A8DE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0834AB6-A211-20E2-A4F4-68BDE0C9E228}"/>
              </a:ext>
            </a:extLst>
          </p:cNvPr>
          <p:cNvCxnSpPr>
            <a:stCxn id="14" idx="2"/>
            <a:endCxn id="7" idx="0"/>
          </p:cNvCxnSpPr>
          <p:nvPr/>
        </p:nvCxnSpPr>
        <p:spPr>
          <a:xfrm>
            <a:off x="4501315" y="1391812"/>
            <a:ext cx="0" cy="348303"/>
          </a:xfrm>
          <a:prstGeom prst="straightConnector1">
            <a:avLst/>
          </a:prstGeom>
          <a:ln>
            <a:solidFill>
              <a:srgbClr val="2A8DE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34309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4" name="Picture 23">
            <a:extLst>
              <a:ext uri="{FF2B5EF4-FFF2-40B4-BE49-F238E27FC236}">
                <a16:creationId xmlns:a16="http://schemas.microsoft.com/office/drawing/2014/main" id="{50371898-FF40-F1D7-74E8-AC954DAF1701}"/>
              </a:ext>
            </a:extLst>
          </p:cNvPr>
          <p:cNvPicPr>
            <a:picLocks noChangeAspect="1"/>
          </p:cNvPicPr>
          <p:nvPr/>
        </p:nvPicPr>
        <p:blipFill>
          <a:blip r:embed="rId3"/>
          <a:stretch>
            <a:fillRect/>
          </a:stretch>
        </p:blipFill>
        <p:spPr>
          <a:xfrm>
            <a:off x="0" y="0"/>
            <a:ext cx="9144000" cy="5143500"/>
          </a:xfrm>
          <a:prstGeom prst="rect">
            <a:avLst/>
          </a:prstGeom>
        </p:spPr>
      </p:pic>
      <p:sp>
        <p:nvSpPr>
          <p:cNvPr id="25" name="Google Shape;177;p18">
            <a:extLst>
              <a:ext uri="{FF2B5EF4-FFF2-40B4-BE49-F238E27FC236}">
                <a16:creationId xmlns:a16="http://schemas.microsoft.com/office/drawing/2014/main" id="{76F3F4A4-46CA-91AA-2524-C807A3BD604A}"/>
              </a:ext>
            </a:extLst>
          </p:cNvPr>
          <p:cNvSpPr txBox="1">
            <a:spLocks/>
          </p:cNvSpPr>
          <p:nvPr/>
        </p:nvSpPr>
        <p:spPr>
          <a:xfrm>
            <a:off x="563880" y="251500"/>
            <a:ext cx="42672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dirty="0">
                <a:solidFill>
                  <a:schemeClr val="accent1"/>
                </a:solidFill>
              </a:rPr>
              <a:t>&lt;/ </a:t>
            </a:r>
            <a:r>
              <a:rPr lang="en-US" dirty="0">
                <a:solidFill>
                  <a:schemeClr val="tx1"/>
                </a:solidFill>
              </a:rPr>
              <a:t>Raspberry Pi 4 B </a:t>
            </a:r>
          </a:p>
        </p:txBody>
      </p:sp>
      <p:sp>
        <p:nvSpPr>
          <p:cNvPr id="30" name="TextBox 29">
            <a:extLst>
              <a:ext uri="{FF2B5EF4-FFF2-40B4-BE49-F238E27FC236}">
                <a16:creationId xmlns:a16="http://schemas.microsoft.com/office/drawing/2014/main" id="{8A524149-ED2B-0A79-8784-500A113F9DBE}"/>
              </a:ext>
            </a:extLst>
          </p:cNvPr>
          <p:cNvSpPr txBox="1"/>
          <p:nvPr/>
        </p:nvSpPr>
        <p:spPr>
          <a:xfrm>
            <a:off x="5661660" y="1103380"/>
            <a:ext cx="2750820" cy="1938992"/>
          </a:xfrm>
          <a:prstGeom prst="rect">
            <a:avLst/>
          </a:prstGeom>
          <a:noFill/>
        </p:spPr>
        <p:txBody>
          <a:bodyPr wrap="square">
            <a:spAutoFit/>
          </a:bodyPr>
          <a:lstStyle/>
          <a:p>
            <a:r>
              <a:rPr lang="en-US" sz="1200" b="0" i="0" dirty="0">
                <a:solidFill>
                  <a:srgbClr val="E8EAED"/>
                </a:solidFill>
                <a:effectLst/>
                <a:latin typeface="Quantico" panose="020B0604020202020204" charset="0"/>
              </a:rPr>
              <a:t>The Raspberry Pi 4 Model B was released in June 2019 with a 1.5 GHz 64-bit quad core ARM Cortex-A72 processor, on-board 802.11ac Wi-Fi, Bluetooth 5, full gigabit Ethernet (throughput not limited), two USB 2.0 ports, two USB 3.0 ports, 1–8 GB of RAM, and dual-monitor support via a pair of micro HDMI (HDMI Type D)</a:t>
            </a:r>
            <a:endParaRPr lang="en-US" sz="1200" dirty="0">
              <a:latin typeface="Quantico" panose="020B0604020202020204" charset="0"/>
            </a:endParaRPr>
          </a:p>
        </p:txBody>
      </p:sp>
    </p:spTree>
    <p:extLst>
      <p:ext uri="{BB962C8B-B14F-4D97-AF65-F5344CB8AC3E}">
        <p14:creationId xmlns:p14="http://schemas.microsoft.com/office/powerpoint/2010/main" val="213071308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8" name="Title 7">
            <a:extLst>
              <a:ext uri="{FF2B5EF4-FFF2-40B4-BE49-F238E27FC236}">
                <a16:creationId xmlns:a16="http://schemas.microsoft.com/office/drawing/2014/main" id="{D7AF4E93-CF27-15F9-DB04-6320E26102E6}"/>
              </a:ext>
            </a:extLst>
          </p:cNvPr>
          <p:cNvSpPr>
            <a:spLocks noGrp="1"/>
          </p:cNvSpPr>
          <p:nvPr>
            <p:ph type="title"/>
          </p:nvPr>
        </p:nvSpPr>
        <p:spPr/>
        <p:txBody>
          <a:bodyPr/>
          <a:lstStyle/>
          <a:p>
            <a:endParaRPr lang="en-US"/>
          </a:p>
        </p:txBody>
      </p:sp>
      <p:pic>
        <p:nvPicPr>
          <p:cNvPr id="13" name="Picture 12">
            <a:extLst>
              <a:ext uri="{FF2B5EF4-FFF2-40B4-BE49-F238E27FC236}">
                <a16:creationId xmlns:a16="http://schemas.microsoft.com/office/drawing/2014/main" id="{22E284C9-F5C9-94BF-F632-C10A1407456E}"/>
              </a:ext>
            </a:extLst>
          </p:cNvPr>
          <p:cNvPicPr>
            <a:picLocks noChangeAspect="1"/>
          </p:cNvPicPr>
          <p:nvPr/>
        </p:nvPicPr>
        <p:blipFill>
          <a:blip r:embed="rId3"/>
          <a:stretch>
            <a:fillRect/>
          </a:stretch>
        </p:blipFill>
        <p:spPr>
          <a:xfrm>
            <a:off x="0" y="0"/>
            <a:ext cx="9144000" cy="5143500"/>
          </a:xfrm>
          <a:prstGeom prst="rect">
            <a:avLst/>
          </a:prstGeom>
        </p:spPr>
      </p:pic>
      <p:sp>
        <p:nvSpPr>
          <p:cNvPr id="14" name="Google Shape;204;p19">
            <a:extLst>
              <a:ext uri="{FF2B5EF4-FFF2-40B4-BE49-F238E27FC236}">
                <a16:creationId xmlns:a16="http://schemas.microsoft.com/office/drawing/2014/main" id="{E581529D-AEA3-519C-6F34-4894322A6504}"/>
              </a:ext>
            </a:extLst>
          </p:cNvPr>
          <p:cNvSpPr txBox="1">
            <a:spLocks/>
          </p:cNvSpPr>
          <p:nvPr/>
        </p:nvSpPr>
        <p:spPr>
          <a:xfrm>
            <a:off x="415200" y="251500"/>
            <a:ext cx="770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dirty="0">
                <a:solidFill>
                  <a:srgbClr val="FFDB5D"/>
                </a:solidFill>
              </a:rPr>
              <a:t>&lt;/</a:t>
            </a:r>
            <a:r>
              <a:rPr lang="en-US" dirty="0">
                <a:solidFill>
                  <a:schemeClr val="accent2"/>
                </a:solidFill>
              </a:rPr>
              <a:t> </a:t>
            </a:r>
            <a:r>
              <a:rPr lang="en-US" dirty="0">
                <a:solidFill>
                  <a:schemeClr val="tx1"/>
                </a:solidFill>
              </a:rPr>
              <a:t>Pi Camera </a:t>
            </a:r>
          </a:p>
        </p:txBody>
      </p:sp>
      <p:sp>
        <p:nvSpPr>
          <p:cNvPr id="21" name="TextBox 20">
            <a:extLst>
              <a:ext uri="{FF2B5EF4-FFF2-40B4-BE49-F238E27FC236}">
                <a16:creationId xmlns:a16="http://schemas.microsoft.com/office/drawing/2014/main" id="{B0DD73BC-FF6A-7BFC-AE56-86A02EA6AAC1}"/>
              </a:ext>
            </a:extLst>
          </p:cNvPr>
          <p:cNvSpPr txBox="1"/>
          <p:nvPr/>
        </p:nvSpPr>
        <p:spPr>
          <a:xfrm>
            <a:off x="415200" y="3210008"/>
            <a:ext cx="3021330" cy="1384995"/>
          </a:xfrm>
          <a:prstGeom prst="rect">
            <a:avLst/>
          </a:prstGeom>
          <a:noFill/>
        </p:spPr>
        <p:txBody>
          <a:bodyPr wrap="square">
            <a:spAutoFit/>
          </a:bodyPr>
          <a:lstStyle/>
          <a:p>
            <a:r>
              <a:rPr lang="en-US" sz="1200" b="0" i="0" dirty="0">
                <a:solidFill>
                  <a:schemeClr val="tx1"/>
                </a:solidFill>
                <a:effectLst/>
                <a:latin typeface="Quantico" panose="020B0604020202020204" charset="0"/>
              </a:rPr>
              <a:t>The Raspberry Pi Camera Module 2 replaced the original Camera Module in April 2016. The v2 Camera Module has a Sony IMX219 8-megapixel sensor (compared to the 5-megapixel </a:t>
            </a:r>
            <a:r>
              <a:rPr lang="en-US" sz="1200" b="0" i="0" dirty="0" err="1">
                <a:solidFill>
                  <a:schemeClr val="tx1"/>
                </a:solidFill>
                <a:effectLst/>
                <a:latin typeface="Quantico" panose="020B0604020202020204" charset="0"/>
              </a:rPr>
              <a:t>OmniVision</a:t>
            </a:r>
            <a:r>
              <a:rPr lang="en-US" sz="1200" b="0" i="0" dirty="0">
                <a:solidFill>
                  <a:schemeClr val="tx1"/>
                </a:solidFill>
                <a:effectLst/>
                <a:latin typeface="Quantico" panose="020B0604020202020204" charset="0"/>
              </a:rPr>
              <a:t> OV5647 sensor of the original camera)</a:t>
            </a:r>
            <a:endParaRPr lang="en-US" sz="1200" dirty="0">
              <a:solidFill>
                <a:schemeClr val="tx1"/>
              </a:solidFill>
              <a:latin typeface="Quantico" panose="020B0604020202020204" charset="0"/>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8" name="Title 7">
            <a:extLst>
              <a:ext uri="{FF2B5EF4-FFF2-40B4-BE49-F238E27FC236}">
                <a16:creationId xmlns:a16="http://schemas.microsoft.com/office/drawing/2014/main" id="{AF0B3385-8566-43D3-869A-1A15FBF6FFA5}"/>
              </a:ext>
            </a:extLst>
          </p:cNvPr>
          <p:cNvSpPr>
            <a:spLocks noGrp="1"/>
          </p:cNvSpPr>
          <p:nvPr>
            <p:ph type="title"/>
          </p:nvPr>
        </p:nvSpPr>
        <p:spPr/>
        <p:txBody>
          <a:bodyPr/>
          <a:lstStyle/>
          <a:p>
            <a:r>
              <a:rPr lang="en-US" dirty="0" err="1"/>
              <a:t>t</a:t>
            </a:r>
            <a:r>
              <a:rPr lang="en-US" b="0" i="0" dirty="0" err="1">
                <a:solidFill>
                  <a:srgbClr val="BDC1C6"/>
                </a:solidFill>
                <a:effectLst/>
                <a:latin typeface="arial" panose="020B0604020202020204" pitchFamily="34" charset="0"/>
              </a:rPr>
              <a:t>A</a:t>
            </a:r>
            <a:r>
              <a:rPr lang="en-US" b="0" i="0" dirty="0">
                <a:solidFill>
                  <a:srgbClr val="BDC1C6"/>
                </a:solidFill>
                <a:effectLst/>
                <a:latin typeface="arial" panose="020B0604020202020204" pitchFamily="34" charset="0"/>
              </a:rPr>
              <a:t> passive infrared sensor is an electronic sensor that measures infrared light radiating from objects in its field of view. They are most often used in PIR-based motion detectors. PIR sensors are commonly used in security alarms and automatic lighting applications.</a:t>
            </a:r>
            <a:endParaRPr lang="en-US" dirty="0"/>
          </a:p>
        </p:txBody>
      </p:sp>
      <p:pic>
        <p:nvPicPr>
          <p:cNvPr id="10" name="Picture 9">
            <a:extLst>
              <a:ext uri="{FF2B5EF4-FFF2-40B4-BE49-F238E27FC236}">
                <a16:creationId xmlns:a16="http://schemas.microsoft.com/office/drawing/2014/main" id="{D9F9097C-44C4-36C9-5C88-1616B0D9DF9B}"/>
              </a:ext>
            </a:extLst>
          </p:cNvPr>
          <p:cNvPicPr>
            <a:picLocks noChangeAspect="1"/>
          </p:cNvPicPr>
          <p:nvPr/>
        </p:nvPicPr>
        <p:blipFill>
          <a:blip r:embed="rId3"/>
          <a:stretch>
            <a:fillRect/>
          </a:stretch>
        </p:blipFill>
        <p:spPr>
          <a:xfrm>
            <a:off x="0" y="0"/>
            <a:ext cx="9144000" cy="5143500"/>
          </a:xfrm>
          <a:prstGeom prst="rect">
            <a:avLst/>
          </a:prstGeom>
        </p:spPr>
      </p:pic>
      <p:pic>
        <p:nvPicPr>
          <p:cNvPr id="17" name="Picture 16">
            <a:extLst>
              <a:ext uri="{FF2B5EF4-FFF2-40B4-BE49-F238E27FC236}">
                <a16:creationId xmlns:a16="http://schemas.microsoft.com/office/drawing/2014/main" id="{95533A60-8F3D-229B-EB65-46EA0219CA5E}"/>
              </a:ext>
            </a:extLst>
          </p:cNvPr>
          <p:cNvPicPr>
            <a:picLocks noChangeAspect="1"/>
          </p:cNvPicPr>
          <p:nvPr/>
        </p:nvPicPr>
        <p:blipFill>
          <a:blip r:embed="rId4"/>
          <a:stretch>
            <a:fillRect/>
          </a:stretch>
        </p:blipFill>
        <p:spPr>
          <a:xfrm>
            <a:off x="0" y="0"/>
            <a:ext cx="9144000" cy="5143500"/>
          </a:xfrm>
          <a:prstGeom prst="rect">
            <a:avLst/>
          </a:prstGeom>
        </p:spPr>
      </p:pic>
      <p:sp>
        <p:nvSpPr>
          <p:cNvPr id="18" name="Google Shape;279;p20">
            <a:extLst>
              <a:ext uri="{FF2B5EF4-FFF2-40B4-BE49-F238E27FC236}">
                <a16:creationId xmlns:a16="http://schemas.microsoft.com/office/drawing/2014/main" id="{9F2730F0-249E-F6FB-925A-D0ED785030B1}"/>
              </a:ext>
            </a:extLst>
          </p:cNvPr>
          <p:cNvSpPr txBox="1">
            <a:spLocks/>
          </p:cNvSpPr>
          <p:nvPr/>
        </p:nvSpPr>
        <p:spPr>
          <a:xfrm>
            <a:off x="264660" y="120400"/>
            <a:ext cx="770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dirty="0">
                <a:solidFill>
                  <a:schemeClr val="lt2"/>
                </a:solidFill>
              </a:rPr>
              <a:t>&lt;/ </a:t>
            </a:r>
            <a:r>
              <a:rPr lang="en-US" dirty="0">
                <a:solidFill>
                  <a:schemeClr val="tx1"/>
                </a:solidFill>
              </a:rPr>
              <a:t>PIR Sensor</a:t>
            </a:r>
          </a:p>
        </p:txBody>
      </p:sp>
      <p:sp>
        <p:nvSpPr>
          <p:cNvPr id="19" name="TextBox 18">
            <a:extLst>
              <a:ext uri="{FF2B5EF4-FFF2-40B4-BE49-F238E27FC236}">
                <a16:creationId xmlns:a16="http://schemas.microsoft.com/office/drawing/2014/main" id="{8A8DD4C6-D521-0A14-82D3-CE79EBBED25C}"/>
              </a:ext>
            </a:extLst>
          </p:cNvPr>
          <p:cNvSpPr txBox="1"/>
          <p:nvPr/>
        </p:nvSpPr>
        <p:spPr>
          <a:xfrm>
            <a:off x="264660" y="2902864"/>
            <a:ext cx="2327910" cy="1938992"/>
          </a:xfrm>
          <a:prstGeom prst="rect">
            <a:avLst/>
          </a:prstGeom>
          <a:noFill/>
        </p:spPr>
        <p:txBody>
          <a:bodyPr wrap="square">
            <a:spAutoFit/>
          </a:bodyPr>
          <a:lstStyle/>
          <a:p>
            <a:r>
              <a:rPr lang="en-US" sz="1200" b="0" i="0" dirty="0">
                <a:solidFill>
                  <a:schemeClr val="tx1"/>
                </a:solidFill>
                <a:effectLst/>
                <a:latin typeface="Quantico" panose="020B0604020202020204" charset="0"/>
              </a:rPr>
              <a:t>A passive infrared sensor is an electronic sensor that measures infrared light radiating from objects in its field of view. They are most often used in PIR-based motion detectors. PIR sensors are commonly used in security alarms and automatic lighting applications.</a:t>
            </a:r>
            <a:endParaRPr lang="en-US" sz="1200" dirty="0">
              <a:solidFill>
                <a:schemeClr val="tx1"/>
              </a:solidFill>
              <a:latin typeface="Quantico" panose="020B0604020202020204" charset="0"/>
            </a:endParaRPr>
          </a:p>
        </p:txBody>
      </p:sp>
      <p:sp>
        <p:nvSpPr>
          <p:cNvPr id="20" name="TextBox 19">
            <a:extLst>
              <a:ext uri="{FF2B5EF4-FFF2-40B4-BE49-F238E27FC236}">
                <a16:creationId xmlns:a16="http://schemas.microsoft.com/office/drawing/2014/main" id="{A8F9252C-7382-26C2-1C06-A7914BD5ECD0}"/>
              </a:ext>
            </a:extLst>
          </p:cNvPr>
          <p:cNvSpPr txBox="1"/>
          <p:nvPr/>
        </p:nvSpPr>
        <p:spPr>
          <a:xfrm>
            <a:off x="6052140" y="408400"/>
            <a:ext cx="2636520" cy="1815882"/>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b="0" i="0" dirty="0">
                <a:solidFill>
                  <a:schemeClr val="tx1"/>
                </a:solidFill>
                <a:effectLst/>
                <a:latin typeface="Quantico" panose="020B0604020202020204" charset="0"/>
              </a:rPr>
              <a:t>They have lower sensitivity and less coverage compare to microwave sensors. </a:t>
            </a:r>
          </a:p>
          <a:p>
            <a:pPr marL="285750" indent="-285750">
              <a:buClr>
                <a:schemeClr val="tx1"/>
              </a:buClr>
              <a:buFont typeface="Arial" panose="020B0604020202020204" pitchFamily="34" charset="0"/>
              <a:buChar char="•"/>
            </a:pPr>
            <a:r>
              <a:rPr lang="en-US" b="0" i="0" dirty="0">
                <a:solidFill>
                  <a:schemeClr val="tx1"/>
                </a:solidFill>
                <a:effectLst/>
                <a:latin typeface="Quantico" panose="020B0604020202020204" charset="0"/>
              </a:rPr>
              <a:t>It does not operate greater than 35 degree C</a:t>
            </a:r>
          </a:p>
          <a:p>
            <a:pPr marL="285750" indent="-285750">
              <a:buClr>
                <a:schemeClr val="tx1"/>
              </a:buClr>
              <a:buFont typeface="Arial" panose="020B0604020202020204" pitchFamily="34" charset="0"/>
              <a:buChar char="•"/>
            </a:pPr>
            <a:r>
              <a:rPr lang="en-US" b="0" i="0" dirty="0">
                <a:solidFill>
                  <a:schemeClr val="tx1"/>
                </a:solidFill>
                <a:effectLst/>
                <a:latin typeface="Quantico" panose="020B0604020202020204" charset="0"/>
              </a:rPr>
              <a:t>It works effectively in LOS </a:t>
            </a:r>
            <a:endParaRPr lang="en-US" dirty="0">
              <a:solidFill>
                <a:schemeClr val="tx1"/>
              </a:solidFill>
              <a:latin typeface="Quantico" panose="020B0604020202020204" charset="0"/>
            </a:endParaRPr>
          </a:p>
        </p:txBody>
      </p: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 name="Title 2">
            <a:extLst>
              <a:ext uri="{FF2B5EF4-FFF2-40B4-BE49-F238E27FC236}">
                <a16:creationId xmlns:a16="http://schemas.microsoft.com/office/drawing/2014/main" id="{5621366B-8AA4-8B80-EDFF-15C58A2D363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8BD3A66-EBE1-1C33-4BAA-68217F442270}"/>
              </a:ext>
            </a:extLst>
          </p:cNvPr>
          <p:cNvPicPr>
            <a:picLocks noChangeAspect="1"/>
          </p:cNvPicPr>
          <p:nvPr/>
        </p:nvPicPr>
        <p:blipFill>
          <a:blip r:embed="rId3"/>
          <a:stretch>
            <a:fillRect/>
          </a:stretch>
        </p:blipFill>
        <p:spPr>
          <a:xfrm>
            <a:off x="0" y="0"/>
            <a:ext cx="9144000" cy="5143500"/>
          </a:xfrm>
          <a:prstGeom prst="rect">
            <a:avLst/>
          </a:prstGeom>
        </p:spPr>
      </p:pic>
      <p:sp>
        <p:nvSpPr>
          <p:cNvPr id="6" name="Google Shape;279;p20">
            <a:extLst>
              <a:ext uri="{FF2B5EF4-FFF2-40B4-BE49-F238E27FC236}">
                <a16:creationId xmlns:a16="http://schemas.microsoft.com/office/drawing/2014/main" id="{A9236933-88F2-0D5A-7F24-40D1A5B635A4}"/>
              </a:ext>
            </a:extLst>
          </p:cNvPr>
          <p:cNvSpPr txBox="1">
            <a:spLocks/>
          </p:cNvSpPr>
          <p:nvPr/>
        </p:nvSpPr>
        <p:spPr>
          <a:xfrm>
            <a:off x="318000" y="333760"/>
            <a:ext cx="770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dirty="0">
                <a:solidFill>
                  <a:schemeClr val="lt2"/>
                </a:solidFill>
              </a:rPr>
              <a:t>&lt;/ </a:t>
            </a:r>
            <a:r>
              <a:rPr lang="en-US" dirty="0">
                <a:solidFill>
                  <a:schemeClr val="tx1"/>
                </a:solidFill>
              </a:rPr>
              <a:t>Piezoelectric Sensor</a:t>
            </a:r>
          </a:p>
        </p:txBody>
      </p:sp>
      <p:sp>
        <p:nvSpPr>
          <p:cNvPr id="8" name="TextBox 7">
            <a:extLst>
              <a:ext uri="{FF2B5EF4-FFF2-40B4-BE49-F238E27FC236}">
                <a16:creationId xmlns:a16="http://schemas.microsoft.com/office/drawing/2014/main" id="{B787DF03-1D78-B533-B61F-E878A098278D}"/>
              </a:ext>
            </a:extLst>
          </p:cNvPr>
          <p:cNvSpPr txBox="1"/>
          <p:nvPr/>
        </p:nvSpPr>
        <p:spPr>
          <a:xfrm>
            <a:off x="318000" y="1311688"/>
            <a:ext cx="3918720" cy="1015663"/>
          </a:xfrm>
          <a:prstGeom prst="rect">
            <a:avLst/>
          </a:prstGeom>
          <a:noFill/>
        </p:spPr>
        <p:txBody>
          <a:bodyPr wrap="square">
            <a:spAutoFit/>
          </a:bodyPr>
          <a:lstStyle/>
          <a:p>
            <a:r>
              <a:rPr lang="en-US" sz="1200" b="0" i="0" dirty="0">
                <a:solidFill>
                  <a:schemeClr val="tx1"/>
                </a:solidFill>
                <a:effectLst/>
                <a:latin typeface="Quantico" panose="020B0604020202020204" charset="0"/>
              </a:rPr>
              <a:t>A piezoelectric sensor is a device that uses the piezoelectric effect to measure changes in pressure, acceleration, temperature, strain, or force by converting them to an electrical charge. The prefix piezo- is Greek for 'press' or 'squeeze'</a:t>
            </a:r>
            <a:endParaRPr lang="en-US" sz="1200" dirty="0">
              <a:solidFill>
                <a:schemeClr val="tx1"/>
              </a:solidFill>
              <a:latin typeface="Quantico" panose="020B0604020202020204" charset="0"/>
            </a:endParaRPr>
          </a:p>
        </p:txBody>
      </p:sp>
      <p:sp>
        <p:nvSpPr>
          <p:cNvPr id="10" name="TextBox 9">
            <a:extLst>
              <a:ext uri="{FF2B5EF4-FFF2-40B4-BE49-F238E27FC236}">
                <a16:creationId xmlns:a16="http://schemas.microsoft.com/office/drawing/2014/main" id="{4562ED0C-624A-953B-EAD7-2755614DD8F1}"/>
              </a:ext>
            </a:extLst>
          </p:cNvPr>
          <p:cNvSpPr txBox="1"/>
          <p:nvPr/>
        </p:nvSpPr>
        <p:spPr>
          <a:xfrm>
            <a:off x="318000" y="3034340"/>
            <a:ext cx="2890020" cy="1569660"/>
          </a:xfrm>
          <a:prstGeom prst="rect">
            <a:avLst/>
          </a:prstGeom>
          <a:noFill/>
        </p:spPr>
        <p:txBody>
          <a:bodyPr wrap="square">
            <a:spAutoFit/>
          </a:bodyPr>
          <a:lstStyle/>
          <a:p>
            <a:pPr marL="171450" indent="-171450" algn="l">
              <a:buClr>
                <a:schemeClr val="tx1"/>
              </a:buClr>
              <a:buFont typeface="Arial" panose="020B0604020202020204" pitchFamily="34" charset="0"/>
              <a:buChar char="•"/>
            </a:pPr>
            <a:r>
              <a:rPr lang="en-US" sz="1200" b="0" i="0" dirty="0">
                <a:solidFill>
                  <a:schemeClr val="tx1"/>
                </a:solidFill>
                <a:effectLst/>
                <a:latin typeface="Quantico" panose="020B0604020202020204" charset="0"/>
              </a:rPr>
              <a:t>The piezoelectric transducer has good frequency response.</a:t>
            </a:r>
          </a:p>
          <a:p>
            <a:pPr marL="171450" indent="-171450" algn="l">
              <a:buClr>
                <a:schemeClr val="tx1"/>
              </a:buClr>
              <a:buFont typeface="Arial" panose="020B0604020202020204" pitchFamily="34" charset="0"/>
              <a:buChar char="•"/>
            </a:pPr>
            <a:r>
              <a:rPr lang="en-US" sz="1200" b="0" i="0" dirty="0">
                <a:solidFill>
                  <a:schemeClr val="tx1"/>
                </a:solidFill>
                <a:effectLst/>
                <a:latin typeface="Quantico" panose="020B0604020202020204" charset="0"/>
              </a:rPr>
              <a:t>It is available in desired shape.</a:t>
            </a:r>
          </a:p>
          <a:p>
            <a:pPr marL="171450" indent="-171450" algn="l">
              <a:buClr>
                <a:schemeClr val="tx1"/>
              </a:buClr>
              <a:buFont typeface="Arial" panose="020B0604020202020204" pitchFamily="34" charset="0"/>
              <a:buChar char="•"/>
            </a:pPr>
            <a:r>
              <a:rPr lang="en-US" sz="1200" b="0" i="0" dirty="0">
                <a:solidFill>
                  <a:schemeClr val="tx1"/>
                </a:solidFill>
                <a:effectLst/>
                <a:latin typeface="Quantico" panose="020B0604020202020204" charset="0"/>
              </a:rPr>
              <a:t>It has rugged construction.</a:t>
            </a:r>
          </a:p>
          <a:p>
            <a:pPr marL="171450" indent="-171450" algn="l">
              <a:buClr>
                <a:schemeClr val="tx1"/>
              </a:buClr>
              <a:buFont typeface="Arial" panose="020B0604020202020204" pitchFamily="34" charset="0"/>
              <a:buChar char="•"/>
            </a:pPr>
            <a:r>
              <a:rPr lang="en-US" sz="1200" b="0" i="0" dirty="0">
                <a:solidFill>
                  <a:schemeClr val="tx1"/>
                </a:solidFill>
                <a:effectLst/>
                <a:latin typeface="Quantico" panose="020B0604020202020204" charset="0"/>
              </a:rPr>
              <a:t>It has negligible phase shift.</a:t>
            </a:r>
          </a:p>
          <a:p>
            <a:pPr marL="171450" indent="-171450" algn="l">
              <a:buClr>
                <a:schemeClr val="tx1"/>
              </a:buClr>
              <a:buFont typeface="Arial" panose="020B0604020202020204" pitchFamily="34" charset="0"/>
              <a:buChar char="•"/>
            </a:pPr>
            <a:r>
              <a:rPr lang="en-US" sz="1200" b="0" i="0" dirty="0">
                <a:solidFill>
                  <a:schemeClr val="tx1"/>
                </a:solidFill>
                <a:effectLst/>
                <a:latin typeface="Quantico" panose="020B0604020202020204" charset="0"/>
              </a:rPr>
              <a:t>It is small in size.</a:t>
            </a:r>
          </a:p>
          <a:p>
            <a:pPr marL="171450" indent="-171450" algn="l">
              <a:buClr>
                <a:schemeClr val="tx1"/>
              </a:buClr>
              <a:buFont typeface="Arial" panose="020B0604020202020204" pitchFamily="34" charset="0"/>
              <a:buChar char="•"/>
            </a:pPr>
            <a:r>
              <a:rPr lang="en-US" sz="1200" b="0" i="0" dirty="0">
                <a:solidFill>
                  <a:schemeClr val="tx1"/>
                </a:solidFill>
                <a:effectLst/>
                <a:latin typeface="Quantico" panose="020B0604020202020204" charset="0"/>
              </a:rPr>
              <a:t>It offer high output that be measured in the electronic circuit.</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3" name="Title 2">
            <a:extLst>
              <a:ext uri="{FF2B5EF4-FFF2-40B4-BE49-F238E27FC236}">
                <a16:creationId xmlns:a16="http://schemas.microsoft.com/office/drawing/2014/main" id="{E2D5E075-9AEE-9FE6-C2A6-A8C5E6ADB48F}"/>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421D12D2-DD20-AD65-2D62-3E686B9DAC7E}"/>
              </a:ext>
            </a:extLst>
          </p:cNvPr>
          <p:cNvPicPr>
            <a:picLocks noChangeAspect="1"/>
          </p:cNvPicPr>
          <p:nvPr/>
        </p:nvPicPr>
        <p:blipFill>
          <a:blip r:embed="rId3"/>
          <a:stretch>
            <a:fillRect/>
          </a:stretch>
        </p:blipFill>
        <p:spPr>
          <a:xfrm>
            <a:off x="0" y="0"/>
            <a:ext cx="9144000" cy="5143500"/>
          </a:xfrm>
          <a:prstGeom prst="rect">
            <a:avLst/>
          </a:prstGeom>
        </p:spPr>
      </p:pic>
      <p:sp>
        <p:nvSpPr>
          <p:cNvPr id="11" name="Google Shape;279;p20">
            <a:extLst>
              <a:ext uri="{FF2B5EF4-FFF2-40B4-BE49-F238E27FC236}">
                <a16:creationId xmlns:a16="http://schemas.microsoft.com/office/drawing/2014/main" id="{AA27540A-7D5A-2B41-FEC1-7AB12A42E45A}"/>
              </a:ext>
            </a:extLst>
          </p:cNvPr>
          <p:cNvSpPr txBox="1">
            <a:spLocks/>
          </p:cNvSpPr>
          <p:nvPr/>
        </p:nvSpPr>
        <p:spPr>
          <a:xfrm>
            <a:off x="417060" y="166120"/>
            <a:ext cx="770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dirty="0">
                <a:solidFill>
                  <a:schemeClr val="lt2"/>
                </a:solidFill>
              </a:rPr>
              <a:t>&lt;/ </a:t>
            </a:r>
            <a:r>
              <a:rPr lang="en-US" dirty="0">
                <a:solidFill>
                  <a:schemeClr val="tx1"/>
                </a:solidFill>
              </a:rPr>
              <a:t>Solenoid Lock</a:t>
            </a:r>
          </a:p>
        </p:txBody>
      </p:sp>
      <p:sp>
        <p:nvSpPr>
          <p:cNvPr id="13" name="TextBox 12">
            <a:extLst>
              <a:ext uri="{FF2B5EF4-FFF2-40B4-BE49-F238E27FC236}">
                <a16:creationId xmlns:a16="http://schemas.microsoft.com/office/drawing/2014/main" id="{476C560B-235F-3BCD-1624-CBD63554B35A}"/>
              </a:ext>
            </a:extLst>
          </p:cNvPr>
          <p:cNvSpPr txBox="1"/>
          <p:nvPr/>
        </p:nvSpPr>
        <p:spPr>
          <a:xfrm>
            <a:off x="5593080" y="1340643"/>
            <a:ext cx="2689860" cy="2462213"/>
          </a:xfrm>
          <a:prstGeom prst="rect">
            <a:avLst/>
          </a:prstGeom>
          <a:noFill/>
        </p:spPr>
        <p:txBody>
          <a:bodyPr wrap="square">
            <a:spAutoFit/>
          </a:bodyPr>
          <a:lstStyle/>
          <a:p>
            <a:r>
              <a:rPr lang="en-US" i="0" dirty="0">
                <a:solidFill>
                  <a:schemeClr val="tx1"/>
                </a:solidFill>
                <a:effectLst/>
                <a:latin typeface="Quantico" panose="020B0604020202020204" charset="0"/>
              </a:rPr>
              <a:t>The solenoid lock denotes a latch for electrical locking and unlocking. It is available in unlocking in the power-on mode type, and locking and keeping in the power-on mode type, which can be used selectively for situations. The power-on unlocking type enables unlocking only while the solenoid is powered on.</a:t>
            </a:r>
            <a:endParaRPr lang="en-US" dirty="0">
              <a:solidFill>
                <a:schemeClr val="tx1"/>
              </a:solidFill>
              <a:latin typeface="Quantico" panose="020B0604020202020204" charset="0"/>
            </a:endParaRPr>
          </a:p>
        </p:txBody>
      </p:sp>
    </p:spTree>
  </p:cSld>
  <p:clrMapOvr>
    <a:masterClrMapping/>
  </p:clrMapOvr>
  <p:transition spd="slow">
    <p:push dir="r"/>
  </p:transition>
</p:sld>
</file>

<file path=ppt/theme/theme1.xml><?xml version="1.0" encoding="utf-8"?>
<a:theme xmlns:a="http://schemas.openxmlformats.org/drawingml/2006/main" name="New Operating System Design Pitch Deck  Infographics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TotalTime>
  <Words>1706</Words>
  <Application>Microsoft Office PowerPoint</Application>
  <PresentationFormat>On-screen Show (16:9)</PresentationFormat>
  <Paragraphs>153</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Source Code Pro</vt:lpstr>
      <vt:lpstr>Roboto</vt:lpstr>
      <vt:lpstr>Arial</vt:lpstr>
      <vt:lpstr>Nunito Light</vt:lpstr>
      <vt:lpstr>Arial</vt:lpstr>
      <vt:lpstr>Quantico</vt:lpstr>
      <vt:lpstr>New Operating System Design Pitch Deck  Infographics by Slidesgo</vt:lpstr>
      <vt:lpstr>Smart Door Lock Project</vt:lpstr>
      <vt:lpstr>&lt;Content&gt;        &lt;/Content&gt;</vt:lpstr>
      <vt:lpstr>&lt;/ Hardware Components </vt:lpstr>
      <vt:lpstr>&lt;/ Raspberry Pi 4 B </vt:lpstr>
      <vt:lpstr>PowerPoint Presentation</vt:lpstr>
      <vt:lpstr>PowerPoint Presentation</vt:lpstr>
      <vt:lpstr>tA passive infrared sensor is an electronic sensor that measures infrared light radiating from objects in its field of view. They are most often used in PIR-based motion detectors. PIR sensors are commonly used in security alarms and automatic lighting applications.</vt:lpstr>
      <vt:lpstr>PowerPoint Presentation</vt:lpstr>
      <vt:lpstr>PowerPoint Presentation</vt:lpstr>
      <vt:lpstr>&lt;/Micro Sd Card</vt:lpstr>
      <vt:lpstr>PowerPoint Presentation</vt:lpstr>
      <vt:lpstr>PowerPoint Presentation</vt:lpstr>
      <vt:lpstr>&lt;/ Programming &amp; Software</vt:lpstr>
      <vt:lpstr>&lt;/ Flutter</vt:lpstr>
      <vt:lpstr>PowerPoint Presentation</vt:lpstr>
      <vt:lpstr>&lt;/ Firebase</vt:lpstr>
      <vt:lpstr>&lt;/ Raspberry Pi OS </vt:lpstr>
      <vt:lpstr>&lt;/ Tutoriala  </vt:lpstr>
      <vt:lpstr>&lt;/ Paul McWhorter </vt:lpstr>
      <vt:lpstr>&lt;/ Harvard CS50 Python </vt:lpstr>
      <vt:lpstr>&lt;/ Rivaan Ranawat</vt:lpstr>
      <vt:lpstr>&lt;/ References Projects</vt:lpstr>
      <vt:lpstr>&lt;/IoT Based Home Security System Using Raspberry Pi-3 </vt:lpstr>
      <vt:lpstr>&lt;/Smart Doorbell Using Raspberry Pi and Pi Camera </vt:lpstr>
      <vt:lpstr>&lt;/Security System for Visitor Validation at Entrance using Raspberry Pi and Elliptical Curve Digital Signature</vt:lpstr>
      <vt:lpstr>&lt;/ IoT Based Smart Doorbell Using Raspberry Pi </vt:lpstr>
      <vt:lpstr>&lt;/ Raspberry Pi based Smart Home for Deployment in the Smart Grid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Door Lock Project</dc:title>
  <dc:creator>john safwat</dc:creator>
  <cp:lastModifiedBy>john safwat</cp:lastModifiedBy>
  <cp:revision>3</cp:revision>
  <dcterms:modified xsi:type="dcterms:W3CDTF">2023-09-10T15:21:18Z</dcterms:modified>
</cp:coreProperties>
</file>